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20.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39.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51.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56.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60.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40"/>
  </p:notesMasterIdLst>
  <p:handoutMasterIdLst>
    <p:handoutMasterId r:id="rId141"/>
  </p:handoutMasterIdLst>
  <p:sldIdLst>
    <p:sldId id="256" r:id="rId5"/>
    <p:sldId id="372" r:id="rId6"/>
    <p:sldId id="546" r:id="rId7"/>
    <p:sldId id="311" r:id="rId8"/>
    <p:sldId id="264" r:id="rId9"/>
    <p:sldId id="643" r:id="rId10"/>
    <p:sldId id="644" r:id="rId11"/>
    <p:sldId id="645" r:id="rId12"/>
    <p:sldId id="583" r:id="rId13"/>
    <p:sldId id="666" r:id="rId14"/>
    <p:sldId id="313" r:id="rId15"/>
    <p:sldId id="584" r:id="rId16"/>
    <p:sldId id="267" r:id="rId17"/>
    <p:sldId id="266" r:id="rId18"/>
    <p:sldId id="491" r:id="rId19"/>
    <p:sldId id="268" r:id="rId20"/>
    <p:sldId id="316" r:id="rId21"/>
    <p:sldId id="403" r:id="rId22"/>
    <p:sldId id="257" r:id="rId23"/>
    <p:sldId id="496" r:id="rId24"/>
    <p:sldId id="624" r:id="rId25"/>
    <p:sldId id="585" r:id="rId26"/>
    <p:sldId id="601" r:id="rId27"/>
    <p:sldId id="625" r:id="rId28"/>
    <p:sldId id="626" r:id="rId29"/>
    <p:sldId id="294" r:id="rId30"/>
    <p:sldId id="404" r:id="rId31"/>
    <p:sldId id="259" r:id="rId32"/>
    <p:sldId id="497" r:id="rId33"/>
    <p:sldId id="627" r:id="rId34"/>
    <p:sldId id="408" r:id="rId35"/>
    <p:sldId id="410" r:id="rId36"/>
    <p:sldId id="412" r:id="rId37"/>
    <p:sldId id="413" r:id="rId38"/>
    <p:sldId id="414" r:id="rId39"/>
    <p:sldId id="419" r:id="rId40"/>
    <p:sldId id="296" r:id="rId41"/>
    <p:sldId id="628" r:id="rId42"/>
    <p:sldId id="629" r:id="rId43"/>
    <p:sldId id="630" r:id="rId44"/>
    <p:sldId id="421" r:id="rId45"/>
    <p:sldId id="424" r:id="rId46"/>
    <p:sldId id="426" r:id="rId47"/>
    <p:sldId id="427" r:id="rId48"/>
    <p:sldId id="428" r:id="rId49"/>
    <p:sldId id="429" r:id="rId50"/>
    <p:sldId id="587" r:id="rId51"/>
    <p:sldId id="486" r:id="rId52"/>
    <p:sldId id="431" r:id="rId53"/>
    <p:sldId id="432" r:id="rId54"/>
    <p:sldId id="327" r:id="rId55"/>
    <p:sldId id="449" r:id="rId56"/>
    <p:sldId id="271" r:id="rId57"/>
    <p:sldId id="623" r:id="rId58"/>
    <p:sldId id="631" r:id="rId59"/>
    <p:sldId id="509" r:id="rId60"/>
    <p:sldId id="315" r:id="rId61"/>
    <p:sldId id="622" r:id="rId62"/>
    <p:sldId id="272" r:id="rId63"/>
    <p:sldId id="589" r:id="rId64"/>
    <p:sldId id="633" r:id="rId65"/>
    <p:sldId id="298" r:id="rId66"/>
    <p:sldId id="299" r:id="rId67"/>
    <p:sldId id="596" r:id="rId68"/>
    <p:sldId id="641" r:id="rId69"/>
    <p:sldId id="590" r:id="rId70"/>
    <p:sldId id="567" r:id="rId71"/>
    <p:sldId id="300" r:id="rId72"/>
    <p:sldId id="603" r:id="rId73"/>
    <p:sldId id="592" r:id="rId74"/>
    <p:sldId id="613" r:id="rId75"/>
    <p:sldId id="593" r:id="rId76"/>
    <p:sldId id="594" r:id="rId77"/>
    <p:sldId id="642" r:id="rId78"/>
    <p:sldId id="595" r:id="rId79"/>
    <p:sldId id="340" r:id="rId80"/>
    <p:sldId id="610" r:id="rId81"/>
    <p:sldId id="611" r:id="rId82"/>
    <p:sldId id="612" r:id="rId83"/>
    <p:sldId id="650" r:id="rId84"/>
    <p:sldId id="365" r:id="rId85"/>
    <p:sldId id="651" r:id="rId86"/>
    <p:sldId id="346" r:id="rId87"/>
    <p:sldId id="604" r:id="rId88"/>
    <p:sldId id="614" r:id="rId89"/>
    <p:sldId id="615" r:id="rId90"/>
    <p:sldId id="616" r:id="rId91"/>
    <p:sldId id="330" r:id="rId92"/>
    <p:sldId id="351" r:id="rId93"/>
    <p:sldId id="342" r:id="rId94"/>
    <p:sldId id="343" r:id="rId95"/>
    <p:sldId id="347" r:id="rId96"/>
    <p:sldId id="621" r:id="rId97"/>
    <p:sldId id="664" r:id="rId98"/>
    <p:sldId id="487" r:id="rId99"/>
    <p:sldId id="503" r:id="rId100"/>
    <p:sldId id="646" r:id="rId101"/>
    <p:sldId id="489" r:id="rId102"/>
    <p:sldId id="665" r:id="rId103"/>
    <p:sldId id="282" r:id="rId104"/>
    <p:sldId id="647" r:id="rId105"/>
    <p:sldId id="648" r:id="rId106"/>
    <p:sldId id="304" r:id="rId107"/>
    <p:sldId id="389" r:id="rId108"/>
    <p:sldId id="286" r:id="rId109"/>
    <p:sldId id="367" r:id="rId110"/>
    <p:sldId id="649" r:id="rId111"/>
    <p:sldId id="326" r:id="rId112"/>
    <p:sldId id="307" r:id="rId113"/>
    <p:sldId id="319" r:id="rId114"/>
    <p:sldId id="599" r:id="rId115"/>
    <p:sldId id="284" r:id="rId116"/>
    <p:sldId id="366" r:id="rId117"/>
    <p:sldId id="652" r:id="rId118"/>
    <p:sldId id="598" r:id="rId119"/>
    <p:sldId id="324" r:id="rId120"/>
    <p:sldId id="368" r:id="rId121"/>
    <p:sldId id="653" r:id="rId122"/>
    <p:sldId id="318" r:id="rId123"/>
    <p:sldId id="354" r:id="rId124"/>
    <p:sldId id="467" r:id="rId125"/>
    <p:sldId id="288" r:id="rId126"/>
    <p:sldId id="507" r:id="rId127"/>
    <p:sldId id="654" r:id="rId128"/>
    <p:sldId id="469" r:id="rId129"/>
    <p:sldId id="618" r:id="rId130"/>
    <p:sldId id="309" r:id="rId131"/>
    <p:sldId id="308" r:id="rId132"/>
    <p:sldId id="607" r:id="rId133"/>
    <p:sldId id="474" r:id="rId134"/>
    <p:sldId id="619" r:id="rId135"/>
    <p:sldId id="573" r:id="rId136"/>
    <p:sldId id="663" r:id="rId137"/>
    <p:sldId id="262" r:id="rId138"/>
    <p:sldId id="620" r:id="rId139"/>
  </p:sldIdLst>
  <p:sldSz cx="12192000" cy="6858000"/>
  <p:notesSz cx="7016750" cy="9309100"/>
  <p:custDataLst>
    <p:tags r:id="rId1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025" autoAdjust="0"/>
    <p:restoredTop sz="85721" autoAdjust="0"/>
  </p:normalViewPr>
  <p:slideViewPr>
    <p:cSldViewPr>
      <p:cViewPr varScale="1">
        <p:scale>
          <a:sx n="73" d="100"/>
          <a:sy n="73" d="100"/>
        </p:scale>
        <p:origin x="1440" y="6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notesMaster" Target="notesMasters/notesMaster1.xml"/><Relationship Id="rId14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handoutMaster" Target="handoutMasters/handoutMaster1.xml"/><Relationship Id="rId14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tags" Target="tags/tag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0591" cy="465456"/>
          </a:xfrm>
          <a:prstGeom prst="rect">
            <a:avLst/>
          </a:prstGeom>
        </p:spPr>
        <p:txBody>
          <a:bodyPr vert="horz" lIns="93269" tIns="46635" rIns="93269" bIns="46635" rtlCol="0"/>
          <a:lstStyle>
            <a:lvl1pPr algn="l">
              <a:defRPr sz="1200"/>
            </a:lvl1pPr>
          </a:lstStyle>
          <a:p>
            <a:endParaRPr lang="en-US"/>
          </a:p>
        </p:txBody>
      </p:sp>
      <p:sp>
        <p:nvSpPr>
          <p:cNvPr id="3" name="Date Placeholder 2"/>
          <p:cNvSpPr>
            <a:spLocks noGrp="1"/>
          </p:cNvSpPr>
          <p:nvPr>
            <p:ph type="dt" sz="quarter" idx="1"/>
          </p:nvPr>
        </p:nvSpPr>
        <p:spPr>
          <a:xfrm>
            <a:off x="3974536" y="0"/>
            <a:ext cx="3040591" cy="465456"/>
          </a:xfrm>
          <a:prstGeom prst="rect">
            <a:avLst/>
          </a:prstGeom>
        </p:spPr>
        <p:txBody>
          <a:bodyPr vert="horz" lIns="93269" tIns="46635" rIns="93269" bIns="46635" rtlCol="0"/>
          <a:lstStyle>
            <a:lvl1pPr algn="r">
              <a:defRPr sz="1200"/>
            </a:lvl1pPr>
          </a:lstStyle>
          <a:p>
            <a:fld id="{E1A08305-FD1B-478D-AAED-51BE8CFA140F}" type="datetimeFigureOut">
              <a:rPr lang="en-US" smtClean="0"/>
              <a:pPr/>
              <a:t>10/4/2024</a:t>
            </a:fld>
            <a:endParaRPr lang="en-US"/>
          </a:p>
        </p:txBody>
      </p:sp>
      <p:sp>
        <p:nvSpPr>
          <p:cNvPr id="4" name="Footer Placeholder 3"/>
          <p:cNvSpPr>
            <a:spLocks noGrp="1"/>
          </p:cNvSpPr>
          <p:nvPr>
            <p:ph type="ftr" sz="quarter" idx="2"/>
          </p:nvPr>
        </p:nvSpPr>
        <p:spPr>
          <a:xfrm>
            <a:off x="1" y="8842030"/>
            <a:ext cx="3040591" cy="465456"/>
          </a:xfrm>
          <a:prstGeom prst="rect">
            <a:avLst/>
          </a:prstGeom>
        </p:spPr>
        <p:txBody>
          <a:bodyPr vert="horz" lIns="93269" tIns="46635" rIns="93269" bIns="46635" rtlCol="0" anchor="b"/>
          <a:lstStyle>
            <a:lvl1pPr algn="l">
              <a:defRPr sz="1200"/>
            </a:lvl1pPr>
          </a:lstStyle>
          <a:p>
            <a:endParaRPr lang="en-US"/>
          </a:p>
        </p:txBody>
      </p:sp>
      <p:sp>
        <p:nvSpPr>
          <p:cNvPr id="5" name="Slide Number Placeholder 4"/>
          <p:cNvSpPr>
            <a:spLocks noGrp="1"/>
          </p:cNvSpPr>
          <p:nvPr>
            <p:ph type="sldNum" sz="quarter" idx="3"/>
          </p:nvPr>
        </p:nvSpPr>
        <p:spPr>
          <a:xfrm>
            <a:off x="3974536" y="8842030"/>
            <a:ext cx="3040591" cy="465456"/>
          </a:xfrm>
          <a:prstGeom prst="rect">
            <a:avLst/>
          </a:prstGeom>
        </p:spPr>
        <p:txBody>
          <a:bodyPr vert="horz" lIns="93269" tIns="46635" rIns="93269" bIns="46635" rtlCol="0" anchor="b"/>
          <a:lstStyle>
            <a:lvl1pPr algn="r">
              <a:defRPr sz="1200"/>
            </a:lvl1pPr>
          </a:lstStyle>
          <a:p>
            <a:fld id="{5B80B27C-9D13-4503-AD6D-06F513884A59}" type="slidenum">
              <a:rPr lang="en-US" smtClean="0"/>
              <a:pPr/>
              <a:t>‹#›</a:t>
            </a:fld>
            <a:endParaRPr lang="en-US"/>
          </a:p>
        </p:txBody>
      </p:sp>
    </p:spTree>
    <p:extLst>
      <p:ext uri="{BB962C8B-B14F-4D97-AF65-F5344CB8AC3E}">
        <p14:creationId xmlns:p14="http://schemas.microsoft.com/office/powerpoint/2010/main" val="19318543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0591" cy="465456"/>
          </a:xfrm>
          <a:prstGeom prst="rect">
            <a:avLst/>
          </a:prstGeom>
        </p:spPr>
        <p:txBody>
          <a:bodyPr vert="horz" lIns="93269" tIns="46635" rIns="93269" bIns="46635" rtlCol="0"/>
          <a:lstStyle>
            <a:lvl1pPr algn="l">
              <a:defRPr sz="1200"/>
            </a:lvl1pPr>
          </a:lstStyle>
          <a:p>
            <a:endParaRPr lang="en-US"/>
          </a:p>
        </p:txBody>
      </p:sp>
      <p:sp>
        <p:nvSpPr>
          <p:cNvPr id="3" name="Date Placeholder 2"/>
          <p:cNvSpPr>
            <a:spLocks noGrp="1"/>
          </p:cNvSpPr>
          <p:nvPr>
            <p:ph type="dt" idx="1"/>
          </p:nvPr>
        </p:nvSpPr>
        <p:spPr>
          <a:xfrm>
            <a:off x="3974536" y="0"/>
            <a:ext cx="3040591" cy="465456"/>
          </a:xfrm>
          <a:prstGeom prst="rect">
            <a:avLst/>
          </a:prstGeom>
        </p:spPr>
        <p:txBody>
          <a:bodyPr vert="horz" lIns="93269" tIns="46635" rIns="93269" bIns="46635" rtlCol="0"/>
          <a:lstStyle>
            <a:lvl1pPr algn="r">
              <a:defRPr sz="1200"/>
            </a:lvl1pPr>
          </a:lstStyle>
          <a:p>
            <a:fld id="{DD253B18-BD03-41E9-86BE-F4B6DF3E7B6C}" type="datetimeFigureOut">
              <a:rPr lang="en-US" smtClean="0"/>
              <a:pPr/>
              <a:t>10/4/2024</a:t>
            </a:fld>
            <a:endParaRPr lang="en-US"/>
          </a:p>
        </p:txBody>
      </p:sp>
      <p:sp>
        <p:nvSpPr>
          <p:cNvPr id="4" name="Slide Image Placeholder 3"/>
          <p:cNvSpPr>
            <a:spLocks noGrp="1" noRot="1" noChangeAspect="1"/>
          </p:cNvSpPr>
          <p:nvPr>
            <p:ph type="sldImg" idx="2"/>
          </p:nvPr>
        </p:nvSpPr>
        <p:spPr>
          <a:xfrm>
            <a:off x="404813" y="696913"/>
            <a:ext cx="6207125" cy="3492500"/>
          </a:xfrm>
          <a:prstGeom prst="rect">
            <a:avLst/>
          </a:prstGeom>
          <a:noFill/>
          <a:ln w="12700">
            <a:solidFill>
              <a:prstClr val="black"/>
            </a:solidFill>
          </a:ln>
        </p:spPr>
        <p:txBody>
          <a:bodyPr vert="horz" lIns="93269" tIns="46635" rIns="93269" bIns="46635" rtlCol="0" anchor="ctr"/>
          <a:lstStyle/>
          <a:p>
            <a:endParaRPr lang="en-US"/>
          </a:p>
        </p:txBody>
      </p:sp>
      <p:sp>
        <p:nvSpPr>
          <p:cNvPr id="5" name="Notes Placeholder 4"/>
          <p:cNvSpPr>
            <a:spLocks noGrp="1"/>
          </p:cNvSpPr>
          <p:nvPr>
            <p:ph type="body" sz="quarter" idx="3"/>
          </p:nvPr>
        </p:nvSpPr>
        <p:spPr>
          <a:xfrm>
            <a:off x="701675" y="4421823"/>
            <a:ext cx="5613400" cy="4189096"/>
          </a:xfrm>
          <a:prstGeom prst="rect">
            <a:avLst/>
          </a:prstGeom>
        </p:spPr>
        <p:txBody>
          <a:bodyPr vert="horz" lIns="93269" tIns="46635" rIns="93269" bIns="4663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2030"/>
            <a:ext cx="3040591" cy="465456"/>
          </a:xfrm>
          <a:prstGeom prst="rect">
            <a:avLst/>
          </a:prstGeom>
        </p:spPr>
        <p:txBody>
          <a:bodyPr vert="horz" lIns="93269" tIns="46635" rIns="93269" bIns="46635" rtlCol="0" anchor="b"/>
          <a:lstStyle>
            <a:lvl1pPr algn="l">
              <a:defRPr sz="1200"/>
            </a:lvl1pPr>
          </a:lstStyle>
          <a:p>
            <a:endParaRPr lang="en-US"/>
          </a:p>
        </p:txBody>
      </p:sp>
      <p:sp>
        <p:nvSpPr>
          <p:cNvPr id="7" name="Slide Number Placeholder 6"/>
          <p:cNvSpPr>
            <a:spLocks noGrp="1"/>
          </p:cNvSpPr>
          <p:nvPr>
            <p:ph type="sldNum" sz="quarter" idx="5"/>
          </p:nvPr>
        </p:nvSpPr>
        <p:spPr>
          <a:xfrm>
            <a:off x="3974536" y="8842030"/>
            <a:ext cx="3040591" cy="465456"/>
          </a:xfrm>
          <a:prstGeom prst="rect">
            <a:avLst/>
          </a:prstGeom>
        </p:spPr>
        <p:txBody>
          <a:bodyPr vert="horz" lIns="93269" tIns="46635" rIns="93269" bIns="46635" rtlCol="0" anchor="b"/>
          <a:lstStyle>
            <a:lvl1pPr algn="r">
              <a:defRPr sz="1200"/>
            </a:lvl1pPr>
          </a:lstStyle>
          <a:p>
            <a:fld id="{F3FE09C3-D7B9-4453-BC4F-9F7B8F7ABA2D}" type="slidenum">
              <a:rPr lang="en-US" smtClean="0"/>
              <a:pPr/>
              <a:t>‹#›</a:t>
            </a:fld>
            <a:endParaRPr lang="en-US"/>
          </a:p>
        </p:txBody>
      </p:sp>
    </p:spTree>
    <p:extLst>
      <p:ext uri="{BB962C8B-B14F-4D97-AF65-F5344CB8AC3E}">
        <p14:creationId xmlns:p14="http://schemas.microsoft.com/office/powerpoint/2010/main" val="3096782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207125" cy="3492500"/>
          </a:xfrm>
        </p:spPr>
      </p:sp>
      <p:sp>
        <p:nvSpPr>
          <p:cNvPr id="3" name="Notes Placeholder 2"/>
          <p:cNvSpPr>
            <a:spLocks noGrp="1"/>
          </p:cNvSpPr>
          <p:nvPr>
            <p:ph type="body" idx="1"/>
          </p:nvPr>
        </p:nvSpPr>
        <p:spPr/>
        <p:txBody>
          <a:bodyPr/>
          <a:lstStyle/>
          <a:p>
            <a:r>
              <a:rPr lang="en-US" dirty="0"/>
              <a:t>My goal this afternoon is to introduce you to the most important ethical issues and rules that will be important to you as mediators, with a focus on Rule 114.</a:t>
            </a:r>
          </a:p>
        </p:txBody>
      </p:sp>
      <p:sp>
        <p:nvSpPr>
          <p:cNvPr id="4" name="Slide Number Placeholder 3"/>
          <p:cNvSpPr>
            <a:spLocks noGrp="1"/>
          </p:cNvSpPr>
          <p:nvPr>
            <p:ph type="sldNum" sz="quarter" idx="5"/>
          </p:nvPr>
        </p:nvSpPr>
        <p:spPr/>
        <p:txBody>
          <a:bodyPr/>
          <a:lstStyle/>
          <a:p>
            <a:fld id="{F3FE09C3-D7B9-4453-BC4F-9F7B8F7ABA2D}" type="slidenum">
              <a:rPr lang="en-US" smtClean="0"/>
              <a:pPr/>
              <a:t>1</a:t>
            </a:fld>
            <a:endParaRPr lang="en-US"/>
          </a:p>
        </p:txBody>
      </p:sp>
    </p:spTree>
    <p:extLst>
      <p:ext uri="{BB962C8B-B14F-4D97-AF65-F5344CB8AC3E}">
        <p14:creationId xmlns:p14="http://schemas.microsoft.com/office/powerpoint/2010/main" val="1883995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Important</a:t>
            </a:r>
            <a:r>
              <a:rPr lang="en-US" baseline="0" dirty="0"/>
              <a:t> provisions – likely will cover in class, but if not, review these, as knowledge of these statutes is a key part of  your competence as a MN mediator</a:t>
            </a:r>
            <a:endParaRPr lang="en-US" dirty="0"/>
          </a:p>
        </p:txBody>
      </p:sp>
      <p:sp>
        <p:nvSpPr>
          <p:cNvPr id="4" name="Slide Number Placeholder 3"/>
          <p:cNvSpPr>
            <a:spLocks noGrp="1"/>
          </p:cNvSpPr>
          <p:nvPr>
            <p:ph type="sldNum" sz="quarter" idx="10"/>
          </p:nvPr>
        </p:nvSpPr>
        <p:spPr/>
        <p:txBody>
          <a:bodyPr/>
          <a:lstStyle/>
          <a:p>
            <a:fld id="{F3FE09C3-D7B9-4453-BC4F-9F7B8F7ABA2D}" type="slidenum">
              <a:rPr lang="en-US" smtClean="0"/>
              <a:pPr/>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207125" cy="3492500"/>
          </a:xfrm>
        </p:spPr>
      </p:sp>
      <p:sp>
        <p:nvSpPr>
          <p:cNvPr id="3" name="Notes Placeholder 2"/>
          <p:cNvSpPr>
            <a:spLocks noGrp="1"/>
          </p:cNvSpPr>
          <p:nvPr>
            <p:ph type="body" idx="1"/>
          </p:nvPr>
        </p:nvSpPr>
        <p:spPr/>
        <p:txBody>
          <a:bodyPr>
            <a:normAutofit/>
          </a:bodyPr>
          <a:lstStyle/>
          <a:p>
            <a:r>
              <a:rPr lang="en-US" dirty="0"/>
              <a:t>Lawyer-</a:t>
            </a:r>
            <a:r>
              <a:rPr lang="en-US" baseline="0" dirty="0"/>
              <a:t> Neutrals have increased accountability and duties to participants</a:t>
            </a:r>
            <a:endParaRPr lang="en-US" dirty="0"/>
          </a:p>
        </p:txBody>
      </p:sp>
      <p:sp>
        <p:nvSpPr>
          <p:cNvPr id="4" name="Slide Number Placeholder 3"/>
          <p:cNvSpPr>
            <a:spLocks noGrp="1"/>
          </p:cNvSpPr>
          <p:nvPr>
            <p:ph type="sldNum" sz="quarter" idx="10"/>
          </p:nvPr>
        </p:nvSpPr>
        <p:spPr/>
        <p:txBody>
          <a:bodyPr/>
          <a:lstStyle/>
          <a:p>
            <a:fld id="{F3FE09C3-D7B9-4453-BC4F-9F7B8F7ABA2D}" type="slidenum">
              <a:rPr lang="en-US" smtClean="0"/>
              <a:pPr/>
              <a:t>16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FE09C3-D7B9-4453-BC4F-9F7B8F7ABA2D}" type="slidenum">
              <a:rPr lang="en-US" smtClean="0"/>
              <a:pPr/>
              <a:t>17</a:t>
            </a:fld>
            <a:endParaRPr lang="en-US"/>
          </a:p>
        </p:txBody>
      </p:sp>
    </p:spTree>
    <p:extLst>
      <p:ext uri="{BB962C8B-B14F-4D97-AF65-F5344CB8AC3E}">
        <p14:creationId xmlns:p14="http://schemas.microsoft.com/office/powerpoint/2010/main" val="38131818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FE09C3-D7B9-4453-BC4F-9F7B8F7ABA2D}" type="slidenum">
              <a:rPr lang="en-US" smtClean="0"/>
              <a:pPr/>
              <a:t>18</a:t>
            </a:fld>
            <a:endParaRPr lang="en-US"/>
          </a:p>
        </p:txBody>
      </p:sp>
    </p:spTree>
    <p:extLst>
      <p:ext uri="{BB962C8B-B14F-4D97-AF65-F5344CB8AC3E}">
        <p14:creationId xmlns:p14="http://schemas.microsoft.com/office/powerpoint/2010/main" val="4184200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FE09C3-D7B9-4453-BC4F-9F7B8F7ABA2D}" type="slidenum">
              <a:rPr lang="en-US" smtClean="0"/>
              <a:pPr/>
              <a:t>19</a:t>
            </a:fld>
            <a:endParaRPr lang="en-US"/>
          </a:p>
        </p:txBody>
      </p:sp>
    </p:spTree>
    <p:extLst>
      <p:ext uri="{BB962C8B-B14F-4D97-AF65-F5344CB8AC3E}">
        <p14:creationId xmlns:p14="http://schemas.microsoft.com/office/powerpoint/2010/main" val="21603965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FE09C3-D7B9-4453-BC4F-9F7B8F7ABA2D}" type="slidenum">
              <a:rPr lang="en-US" smtClean="0"/>
              <a:pPr/>
              <a:t>20</a:t>
            </a:fld>
            <a:endParaRPr lang="en-US"/>
          </a:p>
        </p:txBody>
      </p:sp>
    </p:spTree>
    <p:extLst>
      <p:ext uri="{BB962C8B-B14F-4D97-AF65-F5344CB8AC3E}">
        <p14:creationId xmlns:p14="http://schemas.microsoft.com/office/powerpoint/2010/main" val="6738280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FE09C3-D7B9-4453-BC4F-9F7B8F7ABA2D}" type="slidenum">
              <a:rPr lang="en-US" smtClean="0"/>
              <a:pPr/>
              <a:t>21</a:t>
            </a:fld>
            <a:endParaRPr lang="en-US"/>
          </a:p>
        </p:txBody>
      </p:sp>
    </p:spTree>
    <p:extLst>
      <p:ext uri="{BB962C8B-B14F-4D97-AF65-F5344CB8AC3E}">
        <p14:creationId xmlns:p14="http://schemas.microsoft.com/office/powerpoint/2010/main" val="1107230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207125" cy="3492500"/>
          </a:xfrm>
        </p:spPr>
      </p:sp>
      <p:sp>
        <p:nvSpPr>
          <p:cNvPr id="3" name="Notes Placeholder 2"/>
          <p:cNvSpPr>
            <a:spLocks noGrp="1"/>
          </p:cNvSpPr>
          <p:nvPr>
            <p:ph type="body" idx="1"/>
          </p:nvPr>
        </p:nvSpPr>
        <p:spPr/>
        <p:txBody>
          <a:bodyPr/>
          <a:lstStyle/>
          <a:p>
            <a:r>
              <a:rPr lang="en-US" dirty="0"/>
              <a:t>You may use the term “certified” only if you truly</a:t>
            </a:r>
            <a:r>
              <a:rPr lang="en-US" baseline="0" dirty="0"/>
              <a:t> are “certified” by another program or state, and you must specify the source of that certification to avoid confusion.</a:t>
            </a:r>
          </a:p>
          <a:p>
            <a:r>
              <a:rPr lang="en-US" baseline="0" dirty="0"/>
              <a:t>Yet misunderstood as the ADR Workgroup used the term “certified neutral” in some of their proposed revisions!</a:t>
            </a:r>
            <a:endParaRPr lang="en-US" dirty="0"/>
          </a:p>
        </p:txBody>
      </p:sp>
      <p:sp>
        <p:nvSpPr>
          <p:cNvPr id="4" name="Slide Number Placeholder 3"/>
          <p:cNvSpPr>
            <a:spLocks noGrp="1"/>
          </p:cNvSpPr>
          <p:nvPr>
            <p:ph type="sldNum" sz="quarter" idx="10"/>
          </p:nvPr>
        </p:nvSpPr>
        <p:spPr/>
        <p:txBody>
          <a:bodyPr/>
          <a:lstStyle/>
          <a:p>
            <a:fld id="{F3FE09C3-D7B9-4453-BC4F-9F7B8F7ABA2D}" type="slidenum">
              <a:rPr lang="en-US" smtClean="0"/>
              <a:pPr/>
              <a:t>22</a:t>
            </a:fld>
            <a:endParaRPr lang="en-US"/>
          </a:p>
        </p:txBody>
      </p:sp>
    </p:spTree>
    <p:extLst>
      <p:ext uri="{BB962C8B-B14F-4D97-AF65-F5344CB8AC3E}">
        <p14:creationId xmlns:p14="http://schemas.microsoft.com/office/powerpoint/2010/main" val="8385362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FE09C3-D7B9-4453-BC4F-9F7B8F7ABA2D}" type="slidenum">
              <a:rPr lang="en-US" smtClean="0"/>
              <a:pPr/>
              <a:t>27</a:t>
            </a:fld>
            <a:endParaRPr lang="en-US"/>
          </a:p>
        </p:txBody>
      </p:sp>
    </p:spTree>
    <p:extLst>
      <p:ext uri="{BB962C8B-B14F-4D97-AF65-F5344CB8AC3E}">
        <p14:creationId xmlns:p14="http://schemas.microsoft.com/office/powerpoint/2010/main" val="28514426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FE09C3-D7B9-4453-BC4F-9F7B8F7ABA2D}" type="slidenum">
              <a:rPr lang="en-US" smtClean="0"/>
              <a:pPr/>
              <a:t>28</a:t>
            </a:fld>
            <a:endParaRPr lang="en-US"/>
          </a:p>
        </p:txBody>
      </p:sp>
    </p:spTree>
    <p:extLst>
      <p:ext uri="{BB962C8B-B14F-4D97-AF65-F5344CB8AC3E}">
        <p14:creationId xmlns:p14="http://schemas.microsoft.com/office/powerpoint/2010/main" val="4005308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brand new rule. I am as eager to share what I have learned as to learn from all of you.  Please participate in the polls that ask about you and that ask for your impressions.  Please feel free to ask questions or make comments,  I will get to as many as I can and  I will get back to you after the course if I am unable to do so in our time today. </a:t>
            </a:r>
          </a:p>
        </p:txBody>
      </p:sp>
      <p:sp>
        <p:nvSpPr>
          <p:cNvPr id="4" name="Slide Number Placeholder 3"/>
          <p:cNvSpPr>
            <a:spLocks noGrp="1"/>
          </p:cNvSpPr>
          <p:nvPr>
            <p:ph type="sldNum" sz="quarter" idx="5"/>
          </p:nvPr>
        </p:nvSpPr>
        <p:spPr/>
        <p:txBody>
          <a:bodyPr/>
          <a:lstStyle/>
          <a:p>
            <a:fld id="{B8091DC5-65AD-4C4B-908D-03BECD9F2F87}" type="slidenum">
              <a:rPr lang="en-US" smtClean="0"/>
              <a:t>2</a:t>
            </a:fld>
            <a:endParaRPr lang="en-US"/>
          </a:p>
        </p:txBody>
      </p:sp>
    </p:spTree>
    <p:extLst>
      <p:ext uri="{BB962C8B-B14F-4D97-AF65-F5344CB8AC3E}">
        <p14:creationId xmlns:p14="http://schemas.microsoft.com/office/powerpoint/2010/main" val="1548983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FE09C3-D7B9-4453-BC4F-9F7B8F7ABA2D}" type="slidenum">
              <a:rPr lang="en-US" smtClean="0"/>
              <a:pPr/>
              <a:t>29</a:t>
            </a:fld>
            <a:endParaRPr lang="en-US"/>
          </a:p>
        </p:txBody>
      </p:sp>
    </p:spTree>
    <p:extLst>
      <p:ext uri="{BB962C8B-B14F-4D97-AF65-F5344CB8AC3E}">
        <p14:creationId xmlns:p14="http://schemas.microsoft.com/office/powerpoint/2010/main" val="22102414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FE09C3-D7B9-4453-BC4F-9F7B8F7ABA2D}" type="slidenum">
              <a:rPr lang="en-US" smtClean="0"/>
              <a:pPr/>
              <a:t>30</a:t>
            </a:fld>
            <a:endParaRPr lang="en-US"/>
          </a:p>
        </p:txBody>
      </p:sp>
    </p:spTree>
    <p:extLst>
      <p:ext uri="{BB962C8B-B14F-4D97-AF65-F5344CB8AC3E}">
        <p14:creationId xmlns:p14="http://schemas.microsoft.com/office/powerpoint/2010/main" val="41110142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FE09C3-D7B9-4453-BC4F-9F7B8F7ABA2D}" type="slidenum">
              <a:rPr lang="en-US" smtClean="0"/>
              <a:pPr/>
              <a:t>31</a:t>
            </a:fld>
            <a:endParaRPr lang="en-US"/>
          </a:p>
        </p:txBody>
      </p:sp>
    </p:spTree>
    <p:extLst>
      <p:ext uri="{BB962C8B-B14F-4D97-AF65-F5344CB8AC3E}">
        <p14:creationId xmlns:p14="http://schemas.microsoft.com/office/powerpoint/2010/main" val="4746104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FE09C3-D7B9-4453-BC4F-9F7B8F7ABA2D}" type="slidenum">
              <a:rPr lang="en-US" smtClean="0"/>
              <a:pPr/>
              <a:t>32</a:t>
            </a:fld>
            <a:endParaRPr lang="en-US"/>
          </a:p>
        </p:txBody>
      </p:sp>
    </p:spTree>
    <p:extLst>
      <p:ext uri="{BB962C8B-B14F-4D97-AF65-F5344CB8AC3E}">
        <p14:creationId xmlns:p14="http://schemas.microsoft.com/office/powerpoint/2010/main" val="34533160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FE09C3-D7B9-4453-BC4F-9F7B8F7ABA2D}" type="slidenum">
              <a:rPr lang="en-US" smtClean="0"/>
              <a:pPr/>
              <a:t>33</a:t>
            </a:fld>
            <a:endParaRPr lang="en-US"/>
          </a:p>
        </p:txBody>
      </p:sp>
    </p:spTree>
    <p:extLst>
      <p:ext uri="{BB962C8B-B14F-4D97-AF65-F5344CB8AC3E}">
        <p14:creationId xmlns:p14="http://schemas.microsoft.com/office/powerpoint/2010/main" val="8104014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FE09C3-D7B9-4453-BC4F-9F7B8F7ABA2D}" type="slidenum">
              <a:rPr lang="en-US" smtClean="0"/>
              <a:pPr/>
              <a:t>34</a:t>
            </a:fld>
            <a:endParaRPr lang="en-US"/>
          </a:p>
        </p:txBody>
      </p:sp>
    </p:spTree>
    <p:extLst>
      <p:ext uri="{BB962C8B-B14F-4D97-AF65-F5344CB8AC3E}">
        <p14:creationId xmlns:p14="http://schemas.microsoft.com/office/powerpoint/2010/main" val="9027923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207125" cy="3492500"/>
          </a:xfrm>
        </p:spPr>
      </p:sp>
      <p:sp>
        <p:nvSpPr>
          <p:cNvPr id="3" name="Notes Placeholder 2"/>
          <p:cNvSpPr>
            <a:spLocks noGrp="1"/>
          </p:cNvSpPr>
          <p:nvPr>
            <p:ph type="body" idx="1"/>
          </p:nvPr>
        </p:nvSpPr>
        <p:spPr/>
        <p:txBody>
          <a:bodyPr/>
          <a:lstStyle/>
          <a:p>
            <a:r>
              <a:rPr lang="en-US" dirty="0"/>
              <a:t>Edna Sussman disclosure….</a:t>
            </a:r>
          </a:p>
        </p:txBody>
      </p:sp>
      <p:sp>
        <p:nvSpPr>
          <p:cNvPr id="4" name="Slide Number Placeholder 3"/>
          <p:cNvSpPr>
            <a:spLocks noGrp="1"/>
          </p:cNvSpPr>
          <p:nvPr>
            <p:ph type="sldNum" sz="quarter" idx="5"/>
          </p:nvPr>
        </p:nvSpPr>
        <p:spPr/>
        <p:txBody>
          <a:bodyPr/>
          <a:lstStyle/>
          <a:p>
            <a:fld id="{F3FE09C3-D7B9-4453-BC4F-9F7B8F7ABA2D}" type="slidenum">
              <a:rPr lang="en-US" smtClean="0"/>
              <a:pPr/>
              <a:t>35</a:t>
            </a:fld>
            <a:endParaRPr lang="en-US"/>
          </a:p>
        </p:txBody>
      </p:sp>
    </p:spTree>
    <p:extLst>
      <p:ext uri="{BB962C8B-B14F-4D97-AF65-F5344CB8AC3E}">
        <p14:creationId xmlns:p14="http://schemas.microsoft.com/office/powerpoint/2010/main" val="13739797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FE09C3-D7B9-4453-BC4F-9F7B8F7ABA2D}" type="slidenum">
              <a:rPr lang="en-US" smtClean="0"/>
              <a:pPr/>
              <a:t>36</a:t>
            </a:fld>
            <a:endParaRPr lang="en-US"/>
          </a:p>
        </p:txBody>
      </p:sp>
    </p:spTree>
    <p:extLst>
      <p:ext uri="{BB962C8B-B14F-4D97-AF65-F5344CB8AC3E}">
        <p14:creationId xmlns:p14="http://schemas.microsoft.com/office/powerpoint/2010/main" val="2182412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FE09C3-D7B9-4453-BC4F-9F7B8F7ABA2D}" type="slidenum">
              <a:rPr lang="en-US" smtClean="0"/>
              <a:pPr/>
              <a:t>41</a:t>
            </a:fld>
            <a:endParaRPr lang="en-US"/>
          </a:p>
        </p:txBody>
      </p:sp>
    </p:spTree>
    <p:extLst>
      <p:ext uri="{BB962C8B-B14F-4D97-AF65-F5344CB8AC3E}">
        <p14:creationId xmlns:p14="http://schemas.microsoft.com/office/powerpoint/2010/main" val="4076813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FE09C3-D7B9-4453-BC4F-9F7B8F7ABA2D}" type="slidenum">
              <a:rPr lang="en-US" smtClean="0"/>
              <a:pPr/>
              <a:t>42</a:t>
            </a:fld>
            <a:endParaRPr lang="en-US"/>
          </a:p>
        </p:txBody>
      </p:sp>
    </p:spTree>
    <p:extLst>
      <p:ext uri="{BB962C8B-B14F-4D97-AF65-F5344CB8AC3E}">
        <p14:creationId xmlns:p14="http://schemas.microsoft.com/office/powerpoint/2010/main" val="2428814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207125" cy="3492500"/>
          </a:xfrm>
        </p:spPr>
      </p:sp>
      <p:sp>
        <p:nvSpPr>
          <p:cNvPr id="3" name="Notes Placeholder 2"/>
          <p:cNvSpPr>
            <a:spLocks noGrp="1"/>
          </p:cNvSpPr>
          <p:nvPr>
            <p:ph type="body" idx="1"/>
          </p:nvPr>
        </p:nvSpPr>
        <p:spPr/>
        <p:txBody>
          <a:bodyPr>
            <a:normAutofit/>
          </a:bodyPr>
          <a:lstStyle/>
          <a:p>
            <a:r>
              <a:rPr lang="en-US" dirty="0"/>
              <a:t>We will</a:t>
            </a:r>
            <a:r>
              <a:rPr lang="en-US" baseline="0" dirty="0"/>
              <a:t> be using a series of ethical dilemmas with multiple choice answers.  I will be asking for volunteers to offer their ideas about the best answers and to get a read on your reaction to these dilemmas – you have not had an opportunity to prepare, so just respond with your gut reaction where you don’t know and we will see how that compares to what the rules may require</a:t>
            </a:r>
          </a:p>
          <a:p>
            <a:endParaRPr lang="en-US" dirty="0"/>
          </a:p>
        </p:txBody>
      </p:sp>
      <p:sp>
        <p:nvSpPr>
          <p:cNvPr id="4" name="Slide Number Placeholder 3"/>
          <p:cNvSpPr>
            <a:spLocks noGrp="1"/>
          </p:cNvSpPr>
          <p:nvPr>
            <p:ph type="sldNum" sz="quarter" idx="10"/>
          </p:nvPr>
        </p:nvSpPr>
        <p:spPr/>
        <p:txBody>
          <a:bodyPr/>
          <a:lstStyle/>
          <a:p>
            <a:fld id="{F3FE09C3-D7B9-4453-BC4F-9F7B8F7ABA2D}" type="slidenum">
              <a:rPr lang="en-US" smtClean="0"/>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FE09C3-D7B9-4453-BC4F-9F7B8F7ABA2D}" type="slidenum">
              <a:rPr lang="en-US" smtClean="0"/>
              <a:pPr/>
              <a:t>43</a:t>
            </a:fld>
            <a:endParaRPr lang="en-US"/>
          </a:p>
        </p:txBody>
      </p:sp>
    </p:spTree>
    <p:extLst>
      <p:ext uri="{BB962C8B-B14F-4D97-AF65-F5344CB8AC3E}">
        <p14:creationId xmlns:p14="http://schemas.microsoft.com/office/powerpoint/2010/main" val="25953825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FE09C3-D7B9-4453-BC4F-9F7B8F7ABA2D}" type="slidenum">
              <a:rPr lang="en-US" smtClean="0"/>
              <a:pPr/>
              <a:t>44</a:t>
            </a:fld>
            <a:endParaRPr lang="en-US"/>
          </a:p>
        </p:txBody>
      </p:sp>
    </p:spTree>
    <p:extLst>
      <p:ext uri="{BB962C8B-B14F-4D97-AF65-F5344CB8AC3E}">
        <p14:creationId xmlns:p14="http://schemas.microsoft.com/office/powerpoint/2010/main" val="2965048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FE09C3-D7B9-4453-BC4F-9F7B8F7ABA2D}" type="slidenum">
              <a:rPr lang="en-US" smtClean="0"/>
              <a:pPr/>
              <a:t>45</a:t>
            </a:fld>
            <a:endParaRPr lang="en-US"/>
          </a:p>
        </p:txBody>
      </p:sp>
    </p:spTree>
    <p:extLst>
      <p:ext uri="{BB962C8B-B14F-4D97-AF65-F5344CB8AC3E}">
        <p14:creationId xmlns:p14="http://schemas.microsoft.com/office/powerpoint/2010/main" val="28662299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FE09C3-D7B9-4453-BC4F-9F7B8F7ABA2D}" type="slidenum">
              <a:rPr lang="en-US" smtClean="0"/>
              <a:pPr/>
              <a:t>46</a:t>
            </a:fld>
            <a:endParaRPr lang="en-US"/>
          </a:p>
        </p:txBody>
      </p:sp>
    </p:spTree>
    <p:extLst>
      <p:ext uri="{BB962C8B-B14F-4D97-AF65-F5344CB8AC3E}">
        <p14:creationId xmlns:p14="http://schemas.microsoft.com/office/powerpoint/2010/main" val="22481005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FE09C3-D7B9-4453-BC4F-9F7B8F7ABA2D}" type="slidenum">
              <a:rPr lang="en-US" smtClean="0"/>
              <a:pPr/>
              <a:t>49</a:t>
            </a:fld>
            <a:endParaRPr lang="en-US"/>
          </a:p>
        </p:txBody>
      </p:sp>
    </p:spTree>
    <p:extLst>
      <p:ext uri="{BB962C8B-B14F-4D97-AF65-F5344CB8AC3E}">
        <p14:creationId xmlns:p14="http://schemas.microsoft.com/office/powerpoint/2010/main" val="27667682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FE09C3-D7B9-4453-BC4F-9F7B8F7ABA2D}" type="slidenum">
              <a:rPr lang="en-US" smtClean="0"/>
              <a:pPr/>
              <a:t>50</a:t>
            </a:fld>
            <a:endParaRPr lang="en-US"/>
          </a:p>
        </p:txBody>
      </p:sp>
    </p:spTree>
    <p:extLst>
      <p:ext uri="{BB962C8B-B14F-4D97-AF65-F5344CB8AC3E}">
        <p14:creationId xmlns:p14="http://schemas.microsoft.com/office/powerpoint/2010/main" val="23592920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FE09C3-D7B9-4453-BC4F-9F7B8F7ABA2D}" type="slidenum">
              <a:rPr lang="en-US" smtClean="0"/>
              <a:pPr/>
              <a:t>51</a:t>
            </a:fld>
            <a:endParaRPr lang="en-US"/>
          </a:p>
        </p:txBody>
      </p:sp>
    </p:spTree>
    <p:extLst>
      <p:ext uri="{BB962C8B-B14F-4D97-AF65-F5344CB8AC3E}">
        <p14:creationId xmlns:p14="http://schemas.microsoft.com/office/powerpoint/2010/main" val="25042307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FE09C3-D7B9-4453-BC4F-9F7B8F7ABA2D}" type="slidenum">
              <a:rPr lang="en-US" smtClean="0"/>
              <a:pPr/>
              <a:t>52</a:t>
            </a:fld>
            <a:endParaRPr lang="en-US"/>
          </a:p>
        </p:txBody>
      </p:sp>
    </p:spTree>
    <p:extLst>
      <p:ext uri="{BB962C8B-B14F-4D97-AF65-F5344CB8AC3E}">
        <p14:creationId xmlns:p14="http://schemas.microsoft.com/office/powerpoint/2010/main" val="40900335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FE09C3-D7B9-4453-BC4F-9F7B8F7ABA2D}" type="slidenum">
              <a:rPr lang="en-US" smtClean="0"/>
              <a:pPr/>
              <a:t>53</a:t>
            </a:fld>
            <a:endParaRPr lang="en-US"/>
          </a:p>
        </p:txBody>
      </p:sp>
    </p:spTree>
    <p:extLst>
      <p:ext uri="{BB962C8B-B14F-4D97-AF65-F5344CB8AC3E}">
        <p14:creationId xmlns:p14="http://schemas.microsoft.com/office/powerpoint/2010/main" val="31418808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FE09C3-D7B9-4453-BC4F-9F7B8F7ABA2D}" type="slidenum">
              <a:rPr lang="en-US" smtClean="0"/>
              <a:pPr/>
              <a:t>54</a:t>
            </a:fld>
            <a:endParaRPr lang="en-US"/>
          </a:p>
        </p:txBody>
      </p:sp>
    </p:spTree>
    <p:extLst>
      <p:ext uri="{BB962C8B-B14F-4D97-AF65-F5344CB8AC3E}">
        <p14:creationId xmlns:p14="http://schemas.microsoft.com/office/powerpoint/2010/main" val="878939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207125" cy="3492500"/>
          </a:xfrm>
        </p:spPr>
      </p:sp>
      <p:sp>
        <p:nvSpPr>
          <p:cNvPr id="3" name="Notes Placeholder 2"/>
          <p:cNvSpPr>
            <a:spLocks noGrp="1"/>
          </p:cNvSpPr>
          <p:nvPr>
            <p:ph type="body" idx="1"/>
          </p:nvPr>
        </p:nvSpPr>
        <p:spPr/>
        <p:txBody>
          <a:bodyPr/>
          <a:lstStyle/>
          <a:p>
            <a:r>
              <a:rPr lang="en-US" dirty="0"/>
              <a:t>Who is familiar with these standards?  Read?</a:t>
            </a:r>
            <a:r>
              <a:rPr lang="en-US" baseline="0" dirty="0"/>
              <a:t>  Which?  Why ethical AND legal?  Because they are often intertwined – the legal standard create ethical duties….</a:t>
            </a:r>
            <a:endParaRPr lang="en-US" dirty="0"/>
          </a:p>
        </p:txBody>
      </p:sp>
      <p:sp>
        <p:nvSpPr>
          <p:cNvPr id="4" name="Slide Number Placeholder 3"/>
          <p:cNvSpPr>
            <a:spLocks noGrp="1"/>
          </p:cNvSpPr>
          <p:nvPr>
            <p:ph type="sldNum" sz="quarter" idx="10"/>
          </p:nvPr>
        </p:nvSpPr>
        <p:spPr/>
        <p:txBody>
          <a:bodyPr/>
          <a:lstStyle/>
          <a:p>
            <a:fld id="{F3FE09C3-D7B9-4453-BC4F-9F7B8F7ABA2D}" type="slidenum">
              <a:rPr lang="en-US" smtClean="0"/>
              <a:pPr/>
              <a:t>5</a:t>
            </a:fld>
            <a:endParaRPr lang="en-US"/>
          </a:p>
        </p:txBody>
      </p:sp>
    </p:spTree>
    <p:extLst>
      <p:ext uri="{BB962C8B-B14F-4D97-AF65-F5344CB8AC3E}">
        <p14:creationId xmlns:p14="http://schemas.microsoft.com/office/powerpoint/2010/main" val="3517931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FE09C3-D7B9-4453-BC4F-9F7B8F7ABA2D}" type="slidenum">
              <a:rPr lang="en-US" smtClean="0"/>
              <a:pPr/>
              <a:t>55</a:t>
            </a:fld>
            <a:endParaRPr lang="en-US"/>
          </a:p>
        </p:txBody>
      </p:sp>
    </p:spTree>
    <p:extLst>
      <p:ext uri="{BB962C8B-B14F-4D97-AF65-F5344CB8AC3E}">
        <p14:creationId xmlns:p14="http://schemas.microsoft.com/office/powerpoint/2010/main" val="31377979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FE09C3-D7B9-4453-BC4F-9F7B8F7ABA2D}" type="slidenum">
              <a:rPr lang="en-US" smtClean="0"/>
              <a:pPr/>
              <a:t>57</a:t>
            </a:fld>
            <a:endParaRPr lang="en-US"/>
          </a:p>
        </p:txBody>
      </p:sp>
    </p:spTree>
    <p:extLst>
      <p:ext uri="{BB962C8B-B14F-4D97-AF65-F5344CB8AC3E}">
        <p14:creationId xmlns:p14="http://schemas.microsoft.com/office/powerpoint/2010/main" val="42399117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FE09C3-D7B9-4453-BC4F-9F7B8F7ABA2D}" type="slidenum">
              <a:rPr lang="en-US" smtClean="0"/>
              <a:pPr/>
              <a:t>64</a:t>
            </a:fld>
            <a:endParaRPr lang="en-US"/>
          </a:p>
        </p:txBody>
      </p:sp>
    </p:spTree>
    <p:extLst>
      <p:ext uri="{BB962C8B-B14F-4D97-AF65-F5344CB8AC3E}">
        <p14:creationId xmlns:p14="http://schemas.microsoft.com/office/powerpoint/2010/main" val="14730175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FE09C3-D7B9-4453-BC4F-9F7B8F7ABA2D}" type="slidenum">
              <a:rPr lang="en-US" smtClean="0"/>
              <a:pPr/>
              <a:t>65</a:t>
            </a:fld>
            <a:endParaRPr lang="en-US"/>
          </a:p>
        </p:txBody>
      </p:sp>
    </p:spTree>
    <p:extLst>
      <p:ext uri="{BB962C8B-B14F-4D97-AF65-F5344CB8AC3E}">
        <p14:creationId xmlns:p14="http://schemas.microsoft.com/office/powerpoint/2010/main" val="36956901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FE09C3-D7B9-4453-BC4F-9F7B8F7ABA2D}" type="slidenum">
              <a:rPr lang="en-US" smtClean="0"/>
              <a:pPr/>
              <a:t>68</a:t>
            </a:fld>
            <a:endParaRPr lang="en-US"/>
          </a:p>
        </p:txBody>
      </p:sp>
    </p:spTree>
    <p:extLst>
      <p:ext uri="{BB962C8B-B14F-4D97-AF65-F5344CB8AC3E}">
        <p14:creationId xmlns:p14="http://schemas.microsoft.com/office/powerpoint/2010/main" val="24901265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Think about replacing this one – can of worms and too difficult</a:t>
            </a:r>
          </a:p>
        </p:txBody>
      </p:sp>
      <p:sp>
        <p:nvSpPr>
          <p:cNvPr id="4" name="Slide Number Placeholder 3"/>
          <p:cNvSpPr>
            <a:spLocks noGrp="1"/>
          </p:cNvSpPr>
          <p:nvPr>
            <p:ph type="sldNum" sz="quarter" idx="10"/>
          </p:nvPr>
        </p:nvSpPr>
        <p:spPr/>
        <p:txBody>
          <a:bodyPr/>
          <a:lstStyle/>
          <a:p>
            <a:fld id="{F3FE09C3-D7B9-4453-BC4F-9F7B8F7ABA2D}" type="slidenum">
              <a:rPr lang="en-US" smtClean="0"/>
              <a:pPr/>
              <a:t>72</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FE09C3-D7B9-4453-BC4F-9F7B8F7ABA2D}" type="slidenum">
              <a:rPr lang="en-US" smtClean="0"/>
              <a:pPr/>
              <a:t>77</a:t>
            </a:fld>
            <a:endParaRPr lang="en-US"/>
          </a:p>
        </p:txBody>
      </p:sp>
    </p:spTree>
    <p:extLst>
      <p:ext uri="{BB962C8B-B14F-4D97-AF65-F5344CB8AC3E}">
        <p14:creationId xmlns:p14="http://schemas.microsoft.com/office/powerpoint/2010/main" val="9954508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FE09C3-D7B9-4453-BC4F-9F7B8F7ABA2D}" type="slidenum">
              <a:rPr lang="en-US" smtClean="0"/>
              <a:pPr/>
              <a:t>78</a:t>
            </a:fld>
            <a:endParaRPr lang="en-US"/>
          </a:p>
        </p:txBody>
      </p:sp>
    </p:spTree>
    <p:extLst>
      <p:ext uri="{BB962C8B-B14F-4D97-AF65-F5344CB8AC3E}">
        <p14:creationId xmlns:p14="http://schemas.microsoft.com/office/powerpoint/2010/main" val="34535481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FE09C3-D7B9-4453-BC4F-9F7B8F7ABA2D}" type="slidenum">
              <a:rPr lang="en-US" smtClean="0"/>
              <a:pPr/>
              <a:t>79</a:t>
            </a:fld>
            <a:endParaRPr lang="en-US"/>
          </a:p>
        </p:txBody>
      </p:sp>
    </p:spTree>
    <p:extLst>
      <p:ext uri="{BB962C8B-B14F-4D97-AF65-F5344CB8AC3E}">
        <p14:creationId xmlns:p14="http://schemas.microsoft.com/office/powerpoint/2010/main" val="31009266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FE09C3-D7B9-4453-BC4F-9F7B8F7ABA2D}" type="slidenum">
              <a:rPr lang="en-US" smtClean="0"/>
              <a:pPr/>
              <a:t>93</a:t>
            </a:fld>
            <a:endParaRPr lang="en-US"/>
          </a:p>
        </p:txBody>
      </p:sp>
    </p:spTree>
    <p:extLst>
      <p:ext uri="{BB962C8B-B14F-4D97-AF65-F5344CB8AC3E}">
        <p14:creationId xmlns:p14="http://schemas.microsoft.com/office/powerpoint/2010/main" val="2307300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FE09C3-D7B9-4453-BC4F-9F7B8F7ABA2D}" type="slidenum">
              <a:rPr lang="en-US" smtClean="0"/>
              <a:pPr/>
              <a:t>6</a:t>
            </a:fld>
            <a:endParaRPr lang="en-US"/>
          </a:p>
        </p:txBody>
      </p:sp>
    </p:spTree>
    <p:extLst>
      <p:ext uri="{BB962C8B-B14F-4D97-AF65-F5344CB8AC3E}">
        <p14:creationId xmlns:p14="http://schemas.microsoft.com/office/powerpoint/2010/main" val="31138409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FE09C3-D7B9-4453-BC4F-9F7B8F7ABA2D}" type="slidenum">
              <a:rPr lang="en-US" smtClean="0"/>
              <a:pPr/>
              <a:t>95</a:t>
            </a:fld>
            <a:endParaRPr lang="en-US"/>
          </a:p>
        </p:txBody>
      </p:sp>
    </p:spTree>
    <p:extLst>
      <p:ext uri="{BB962C8B-B14F-4D97-AF65-F5344CB8AC3E}">
        <p14:creationId xmlns:p14="http://schemas.microsoft.com/office/powerpoint/2010/main" val="4945444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FE09C3-D7B9-4453-BC4F-9F7B8F7ABA2D}" type="slidenum">
              <a:rPr lang="en-US" smtClean="0"/>
              <a:pPr/>
              <a:t>96</a:t>
            </a:fld>
            <a:endParaRPr lang="en-US"/>
          </a:p>
        </p:txBody>
      </p:sp>
    </p:spTree>
    <p:extLst>
      <p:ext uri="{BB962C8B-B14F-4D97-AF65-F5344CB8AC3E}">
        <p14:creationId xmlns:p14="http://schemas.microsoft.com/office/powerpoint/2010/main" val="4617242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FE09C3-D7B9-4453-BC4F-9F7B8F7ABA2D}" type="slidenum">
              <a:rPr lang="en-US" smtClean="0"/>
              <a:pPr/>
              <a:t>97</a:t>
            </a:fld>
            <a:endParaRPr lang="en-US"/>
          </a:p>
        </p:txBody>
      </p:sp>
    </p:spTree>
    <p:extLst>
      <p:ext uri="{BB962C8B-B14F-4D97-AF65-F5344CB8AC3E}">
        <p14:creationId xmlns:p14="http://schemas.microsoft.com/office/powerpoint/2010/main" val="27159931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FE09C3-D7B9-4453-BC4F-9F7B8F7ABA2D}" type="slidenum">
              <a:rPr lang="en-US" smtClean="0"/>
              <a:pPr/>
              <a:t>98</a:t>
            </a:fld>
            <a:endParaRPr lang="en-US"/>
          </a:p>
        </p:txBody>
      </p:sp>
    </p:spTree>
    <p:extLst>
      <p:ext uri="{BB962C8B-B14F-4D97-AF65-F5344CB8AC3E}">
        <p14:creationId xmlns:p14="http://schemas.microsoft.com/office/powerpoint/2010/main" val="17455149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one rather innocent</a:t>
            </a:r>
            <a:r>
              <a:rPr lang="en-US" baseline="0" dirty="0"/>
              <a:t> example of a violation of the precept of self-determination – in a facilitative model, self-determination is always at the top of the hierarchy of values</a:t>
            </a:r>
            <a:endParaRPr lang="en-US" dirty="0"/>
          </a:p>
        </p:txBody>
      </p:sp>
      <p:sp>
        <p:nvSpPr>
          <p:cNvPr id="4" name="Slide Number Placeholder 3"/>
          <p:cNvSpPr>
            <a:spLocks noGrp="1"/>
          </p:cNvSpPr>
          <p:nvPr>
            <p:ph type="sldNum" sz="quarter" idx="10"/>
          </p:nvPr>
        </p:nvSpPr>
        <p:spPr/>
        <p:txBody>
          <a:bodyPr/>
          <a:lstStyle/>
          <a:p>
            <a:fld id="{F3FE09C3-D7B9-4453-BC4F-9F7B8F7ABA2D}" type="slidenum">
              <a:rPr lang="en-US" smtClean="0"/>
              <a:pPr/>
              <a:t>103</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FE09C3-D7B9-4453-BC4F-9F7B8F7ABA2D}" type="slidenum">
              <a:rPr lang="en-US" smtClean="0"/>
              <a:pPr/>
              <a:t>104</a:t>
            </a:fld>
            <a:endParaRPr lang="en-US"/>
          </a:p>
        </p:txBody>
      </p:sp>
    </p:spTree>
    <p:extLst>
      <p:ext uri="{BB962C8B-B14F-4D97-AF65-F5344CB8AC3E}">
        <p14:creationId xmlns:p14="http://schemas.microsoft.com/office/powerpoint/2010/main" val="18371063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Memo o</a:t>
            </a:r>
            <a:r>
              <a:rPr lang="en-US" baseline="0" dirty="0"/>
              <a:t>f Understanding: “parties intend this to be final and binding; attorneys will draft formal settlement agreement consistent with these terms”</a:t>
            </a:r>
            <a:endParaRPr lang="en-US" dirty="0"/>
          </a:p>
        </p:txBody>
      </p:sp>
      <p:sp>
        <p:nvSpPr>
          <p:cNvPr id="4" name="Slide Number Placeholder 3"/>
          <p:cNvSpPr>
            <a:spLocks noGrp="1"/>
          </p:cNvSpPr>
          <p:nvPr>
            <p:ph type="sldNum" sz="quarter" idx="10"/>
          </p:nvPr>
        </p:nvSpPr>
        <p:spPr/>
        <p:txBody>
          <a:bodyPr/>
          <a:lstStyle/>
          <a:p>
            <a:fld id="{01CD8F50-C8E3-42B8-9E92-383116DBF1B2}" type="slidenum">
              <a:rPr lang="en-US" smtClean="0"/>
              <a:pPr/>
              <a:t>116</a:t>
            </a:fld>
            <a:endParaRPr lang="en-US"/>
          </a:p>
        </p:txBody>
      </p:sp>
    </p:spTree>
    <p:extLst>
      <p:ext uri="{BB962C8B-B14F-4D97-AF65-F5344CB8AC3E}">
        <p14:creationId xmlns:p14="http://schemas.microsoft.com/office/powerpoint/2010/main" val="15302547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MN uses a COMPETENCY standard – near</a:t>
            </a:r>
            <a:r>
              <a:rPr lang="en-US" baseline="0" dirty="0"/>
              <a:t> the most restrictive of standards for mediator.  </a:t>
            </a:r>
          </a:p>
          <a:p>
            <a:r>
              <a:rPr lang="en-US" dirty="0"/>
              <a:t>Other evidentiary</a:t>
            </a:r>
            <a:r>
              <a:rPr lang="en-US" baseline="0" dirty="0"/>
              <a:t> rules may also come into play to prohibit this testimony</a:t>
            </a:r>
            <a:endParaRPr lang="en-US" dirty="0"/>
          </a:p>
        </p:txBody>
      </p:sp>
      <p:sp>
        <p:nvSpPr>
          <p:cNvPr id="4" name="Slide Number Placeholder 3"/>
          <p:cNvSpPr>
            <a:spLocks noGrp="1"/>
          </p:cNvSpPr>
          <p:nvPr>
            <p:ph type="sldNum" sz="quarter" idx="10"/>
          </p:nvPr>
        </p:nvSpPr>
        <p:spPr/>
        <p:txBody>
          <a:bodyPr/>
          <a:lstStyle/>
          <a:p>
            <a:fld id="{F3FE09C3-D7B9-4453-BC4F-9F7B8F7ABA2D}" type="slidenum">
              <a:rPr lang="en-US" smtClean="0"/>
              <a:pPr/>
              <a:t>119</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FE09C3-D7B9-4453-BC4F-9F7B8F7ABA2D}" type="slidenum">
              <a:rPr lang="en-US" smtClean="0"/>
              <a:pPr/>
              <a:t>121</a:t>
            </a:fld>
            <a:endParaRPr lang="en-US"/>
          </a:p>
        </p:txBody>
      </p:sp>
    </p:spTree>
    <p:extLst>
      <p:ext uri="{BB962C8B-B14F-4D97-AF65-F5344CB8AC3E}">
        <p14:creationId xmlns:p14="http://schemas.microsoft.com/office/powerpoint/2010/main" val="33240753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FE09C3-D7B9-4453-BC4F-9F7B8F7ABA2D}" type="slidenum">
              <a:rPr lang="en-US" smtClean="0"/>
              <a:pPr/>
              <a:t>122</a:t>
            </a:fld>
            <a:endParaRPr lang="en-US"/>
          </a:p>
        </p:txBody>
      </p:sp>
    </p:spTree>
    <p:extLst>
      <p:ext uri="{BB962C8B-B14F-4D97-AF65-F5344CB8AC3E}">
        <p14:creationId xmlns:p14="http://schemas.microsoft.com/office/powerpoint/2010/main" val="3088135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207125" cy="3492500"/>
          </a:xfrm>
        </p:spPr>
      </p:sp>
      <p:sp>
        <p:nvSpPr>
          <p:cNvPr id="3" name="Notes Placeholder 2"/>
          <p:cNvSpPr>
            <a:spLocks noGrp="1"/>
          </p:cNvSpPr>
          <p:nvPr>
            <p:ph type="body" idx="1"/>
          </p:nvPr>
        </p:nvSpPr>
        <p:spPr/>
        <p:txBody>
          <a:bodyPr>
            <a:normAutofit/>
          </a:bodyPr>
          <a:lstStyle/>
          <a:p>
            <a:r>
              <a:rPr lang="en-US" dirty="0"/>
              <a:t>Typical</a:t>
            </a:r>
            <a:r>
              <a:rPr lang="en-US" baseline="0" dirty="0"/>
              <a:t> concerns for ADR – the inherent privacy of these processes drives the need for ethics standards to protect participants.  Can you guess which rules are those most identified in complaints to the ADR Ethics board?</a:t>
            </a:r>
            <a:endParaRPr lang="en-US" dirty="0"/>
          </a:p>
        </p:txBody>
      </p:sp>
      <p:sp>
        <p:nvSpPr>
          <p:cNvPr id="4" name="Slide Number Placeholder 3"/>
          <p:cNvSpPr>
            <a:spLocks noGrp="1"/>
          </p:cNvSpPr>
          <p:nvPr>
            <p:ph type="sldNum" sz="quarter" idx="10"/>
          </p:nvPr>
        </p:nvSpPr>
        <p:spPr/>
        <p:txBody>
          <a:bodyPr/>
          <a:lstStyle/>
          <a:p>
            <a:fld id="{F3FE09C3-D7B9-4453-BC4F-9F7B8F7ABA2D}" type="slidenum">
              <a:rPr lang="en-US" smtClean="0"/>
              <a:pPr/>
              <a:t>9</a:t>
            </a:fld>
            <a:endParaRPr lang="en-US"/>
          </a:p>
        </p:txBody>
      </p:sp>
    </p:spTree>
    <p:extLst>
      <p:ext uri="{BB962C8B-B14F-4D97-AF65-F5344CB8AC3E}">
        <p14:creationId xmlns:p14="http://schemas.microsoft.com/office/powerpoint/2010/main" val="14417467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FE09C3-D7B9-4453-BC4F-9F7B8F7ABA2D}" type="slidenum">
              <a:rPr lang="en-US" smtClean="0"/>
              <a:pPr/>
              <a:t>123</a:t>
            </a:fld>
            <a:endParaRPr lang="en-US"/>
          </a:p>
        </p:txBody>
      </p:sp>
    </p:spTree>
    <p:extLst>
      <p:ext uri="{BB962C8B-B14F-4D97-AF65-F5344CB8AC3E}">
        <p14:creationId xmlns:p14="http://schemas.microsoft.com/office/powerpoint/2010/main" val="26724103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FE09C3-D7B9-4453-BC4F-9F7B8F7ABA2D}" type="slidenum">
              <a:rPr lang="en-US" smtClean="0"/>
              <a:pPr/>
              <a:t>124</a:t>
            </a:fld>
            <a:endParaRPr lang="en-US"/>
          </a:p>
        </p:txBody>
      </p:sp>
    </p:spTree>
    <p:extLst>
      <p:ext uri="{BB962C8B-B14F-4D97-AF65-F5344CB8AC3E}">
        <p14:creationId xmlns:p14="http://schemas.microsoft.com/office/powerpoint/2010/main" val="30190435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FE09C3-D7B9-4453-BC4F-9F7B8F7ABA2D}" type="slidenum">
              <a:rPr lang="en-US" smtClean="0"/>
              <a:pPr/>
              <a:t>125</a:t>
            </a:fld>
            <a:endParaRPr lang="en-US"/>
          </a:p>
        </p:txBody>
      </p:sp>
    </p:spTree>
    <p:extLst>
      <p:ext uri="{BB962C8B-B14F-4D97-AF65-F5344CB8AC3E}">
        <p14:creationId xmlns:p14="http://schemas.microsoft.com/office/powerpoint/2010/main" val="12313725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FE09C3-D7B9-4453-BC4F-9F7B8F7ABA2D}" type="slidenum">
              <a:rPr lang="en-US" smtClean="0"/>
              <a:pPr/>
              <a:t>127</a:t>
            </a:fld>
            <a:endParaRPr lang="en-US"/>
          </a:p>
        </p:txBody>
      </p:sp>
    </p:spTree>
    <p:extLst>
      <p:ext uri="{BB962C8B-B14F-4D97-AF65-F5344CB8AC3E}">
        <p14:creationId xmlns:p14="http://schemas.microsoft.com/office/powerpoint/2010/main" val="37043608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FE09C3-D7B9-4453-BC4F-9F7B8F7ABA2D}" type="slidenum">
              <a:rPr lang="en-US" smtClean="0"/>
              <a:pPr/>
              <a:t>128</a:t>
            </a:fld>
            <a:endParaRPr lang="en-US"/>
          </a:p>
        </p:txBody>
      </p:sp>
    </p:spTree>
    <p:extLst>
      <p:ext uri="{BB962C8B-B14F-4D97-AF65-F5344CB8AC3E}">
        <p14:creationId xmlns:p14="http://schemas.microsoft.com/office/powerpoint/2010/main" val="5163185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FE09C3-D7B9-4453-BC4F-9F7B8F7ABA2D}" type="slidenum">
              <a:rPr lang="en-US" smtClean="0"/>
              <a:pPr/>
              <a:t>130</a:t>
            </a:fld>
            <a:endParaRPr lang="en-US"/>
          </a:p>
        </p:txBody>
      </p:sp>
    </p:spTree>
    <p:extLst>
      <p:ext uri="{BB962C8B-B14F-4D97-AF65-F5344CB8AC3E}">
        <p14:creationId xmlns:p14="http://schemas.microsoft.com/office/powerpoint/2010/main" val="631592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FE09C3-D7B9-4453-BC4F-9F7B8F7ABA2D}" type="slidenum">
              <a:rPr lang="en-US" smtClean="0"/>
              <a:pPr/>
              <a:t>133</a:t>
            </a:fld>
            <a:endParaRPr lang="en-US"/>
          </a:p>
        </p:txBody>
      </p:sp>
    </p:spTree>
    <p:extLst>
      <p:ext uri="{BB962C8B-B14F-4D97-AF65-F5344CB8AC3E}">
        <p14:creationId xmlns:p14="http://schemas.microsoft.com/office/powerpoint/2010/main" val="23963557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6913"/>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FE09C3-D7B9-4453-BC4F-9F7B8F7ABA2D}" type="slidenum">
              <a:rPr lang="en-US" smtClean="0"/>
              <a:pPr/>
              <a:t>134</a:t>
            </a:fld>
            <a:endParaRPr lang="en-US"/>
          </a:p>
        </p:txBody>
      </p:sp>
    </p:spTree>
    <p:extLst>
      <p:ext uri="{BB962C8B-B14F-4D97-AF65-F5344CB8AC3E}">
        <p14:creationId xmlns:p14="http://schemas.microsoft.com/office/powerpoint/2010/main" val="240079656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brand new rule. I am as eager to share what I have learned as to learn from all of you.  Please participate in the polls that ask about you and that ask for your impressions.  Please feel free to ask questions or make comments,  I will get to as many as I can and  I will get back to you after the course if I am unable to do so in our time today. </a:t>
            </a:r>
          </a:p>
        </p:txBody>
      </p:sp>
      <p:sp>
        <p:nvSpPr>
          <p:cNvPr id="4" name="Slide Number Placeholder 3"/>
          <p:cNvSpPr>
            <a:spLocks noGrp="1"/>
          </p:cNvSpPr>
          <p:nvPr>
            <p:ph type="sldNum" sz="quarter" idx="5"/>
          </p:nvPr>
        </p:nvSpPr>
        <p:spPr/>
        <p:txBody>
          <a:bodyPr/>
          <a:lstStyle/>
          <a:p>
            <a:fld id="{B8091DC5-65AD-4C4B-908D-03BECD9F2F87}" type="slidenum">
              <a:rPr lang="en-US" smtClean="0"/>
              <a:t>135</a:t>
            </a:fld>
            <a:endParaRPr lang="en-US"/>
          </a:p>
        </p:txBody>
      </p:sp>
    </p:spTree>
    <p:extLst>
      <p:ext uri="{BB962C8B-B14F-4D97-AF65-F5344CB8AC3E}">
        <p14:creationId xmlns:p14="http://schemas.microsoft.com/office/powerpoint/2010/main" val="1548983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Many are from the family arena – due to confusion about</a:t>
            </a:r>
            <a:r>
              <a:rPr lang="en-US" baseline="0" dirty="0"/>
              <a:t> the role and responsibilities of parenting time expeditors and parenting consultants</a:t>
            </a:r>
          </a:p>
          <a:p>
            <a:r>
              <a:rPr lang="en-US" baseline="0" dirty="0"/>
              <a:t>Read the FAQS at this site!  Get some more data …</a:t>
            </a:r>
            <a:endParaRPr lang="en-US" dirty="0"/>
          </a:p>
        </p:txBody>
      </p:sp>
      <p:sp>
        <p:nvSpPr>
          <p:cNvPr id="4" name="Slide Number Placeholder 3"/>
          <p:cNvSpPr>
            <a:spLocks noGrp="1"/>
          </p:cNvSpPr>
          <p:nvPr>
            <p:ph type="sldNum" sz="quarter" idx="10"/>
          </p:nvPr>
        </p:nvSpPr>
        <p:spPr/>
        <p:txBody>
          <a:bodyPr/>
          <a:lstStyle/>
          <a:p>
            <a:fld id="{01CD8F50-C8E3-42B8-9E92-383116DBF1B2}" type="slidenum">
              <a:rPr lang="en-US" smtClean="0"/>
              <a:pPr/>
              <a:t>10</a:t>
            </a:fld>
            <a:endParaRPr lang="en-US"/>
          </a:p>
        </p:txBody>
      </p:sp>
    </p:spTree>
    <p:extLst>
      <p:ext uri="{BB962C8B-B14F-4D97-AF65-F5344CB8AC3E}">
        <p14:creationId xmlns:p14="http://schemas.microsoft.com/office/powerpoint/2010/main" val="991398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Many are from the family arena – due to confusion about</a:t>
            </a:r>
            <a:r>
              <a:rPr lang="en-US" baseline="0" dirty="0"/>
              <a:t> the role and responsibilities of parenting time expeditors and parenting consultants</a:t>
            </a:r>
          </a:p>
          <a:p>
            <a:r>
              <a:rPr lang="en-US" baseline="0" dirty="0"/>
              <a:t>Read the FAQS at this site!  Get some more data …</a:t>
            </a:r>
            <a:endParaRPr lang="en-US" dirty="0"/>
          </a:p>
        </p:txBody>
      </p:sp>
      <p:sp>
        <p:nvSpPr>
          <p:cNvPr id="4" name="Slide Number Placeholder 3"/>
          <p:cNvSpPr>
            <a:spLocks noGrp="1"/>
          </p:cNvSpPr>
          <p:nvPr>
            <p:ph type="sldNum" sz="quarter" idx="10"/>
          </p:nvPr>
        </p:nvSpPr>
        <p:spPr/>
        <p:txBody>
          <a:bodyPr/>
          <a:lstStyle/>
          <a:p>
            <a:fld id="{01CD8F50-C8E3-42B8-9E92-383116DBF1B2}" type="slidenum">
              <a:rPr lang="en-US" smtClean="0"/>
              <a:pPr/>
              <a:t>11</a:t>
            </a:fld>
            <a:endParaRPr lang="en-US"/>
          </a:p>
        </p:txBody>
      </p:sp>
    </p:spTree>
    <p:extLst>
      <p:ext uri="{BB962C8B-B14F-4D97-AF65-F5344CB8AC3E}">
        <p14:creationId xmlns:p14="http://schemas.microsoft.com/office/powerpoint/2010/main" val="411772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MSCM</a:t>
            </a:r>
            <a:r>
              <a:rPr lang="en-US" baseline="0" dirty="0"/>
              <a:t> does not apply to Rule 114 mediators, per se, but it serves to fill gaps – as it is more detailed – and may be found to constitute a standard of care, as the most commonly referenced national standard</a:t>
            </a:r>
            <a:endParaRPr lang="en-US" dirty="0"/>
          </a:p>
        </p:txBody>
      </p:sp>
      <p:sp>
        <p:nvSpPr>
          <p:cNvPr id="4" name="Slide Number Placeholder 3"/>
          <p:cNvSpPr>
            <a:spLocks noGrp="1"/>
          </p:cNvSpPr>
          <p:nvPr>
            <p:ph type="sldNum" sz="quarter" idx="10"/>
          </p:nvPr>
        </p:nvSpPr>
        <p:spPr/>
        <p:txBody>
          <a:bodyPr/>
          <a:lstStyle/>
          <a:p>
            <a:fld id="{F3FE09C3-D7B9-4453-BC4F-9F7B8F7ABA2D}" type="slidenum">
              <a:rPr lang="en-US" smtClean="0"/>
              <a:pPr/>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12192" y="6053328"/>
            <a:ext cx="2999232"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a:off x="3145536" y="6044184"/>
            <a:ext cx="90464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6C837AD8-4D49-4BE4-9BA1-408C7901AA6D}" type="datetimeFigureOut">
              <a:rPr lang="en-US" smtClean="0"/>
              <a:pPr/>
              <a:t>10/4/2024</a:t>
            </a:fld>
            <a:endParaRPr lang="en-US"/>
          </a:p>
        </p:txBody>
      </p:sp>
      <p:sp>
        <p:nvSpPr>
          <p:cNvPr id="17" name="Footer Placeholder 16"/>
          <p:cNvSpPr>
            <a:spLocks noGrp="1"/>
          </p:cNvSpPr>
          <p:nvPr>
            <p:ph type="ftr" sz="quarter" idx="11"/>
          </p:nvPr>
        </p:nvSpPr>
        <p:spPr>
          <a:xfrm>
            <a:off x="2780524" y="236539"/>
            <a:ext cx="78232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7F466482-245C-4350-A7BF-411D0559741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C837AD8-4D49-4BE4-9BA1-408C7901AA6D}" type="datetimeFigureOut">
              <a:rPr lang="en-US" smtClean="0"/>
              <a:pPr/>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466482-245C-4350-A7BF-411D0559741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1"/>
            <a:ext cx="27432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609600"/>
            <a:ext cx="74168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8737600" y="6248403"/>
            <a:ext cx="2946400" cy="365125"/>
          </a:xfrm>
        </p:spPr>
        <p:txBody>
          <a:bodyPr/>
          <a:lstStyle/>
          <a:p>
            <a:fld id="{6C837AD8-4D49-4BE4-9BA1-408C7901AA6D}" type="datetimeFigureOut">
              <a:rPr lang="en-US" smtClean="0"/>
              <a:pPr/>
              <a:t>10/4/2024</a:t>
            </a:fld>
            <a:endParaRPr lang="en-US"/>
          </a:p>
        </p:txBody>
      </p:sp>
      <p:sp>
        <p:nvSpPr>
          <p:cNvPr id="5" name="Footer Placeholder 4"/>
          <p:cNvSpPr>
            <a:spLocks noGrp="1"/>
          </p:cNvSpPr>
          <p:nvPr>
            <p:ph type="ftr" sz="quarter" idx="11"/>
          </p:nvPr>
        </p:nvSpPr>
        <p:spPr>
          <a:xfrm>
            <a:off x="609602" y="6248208"/>
            <a:ext cx="7431311" cy="365125"/>
          </a:xfrm>
        </p:spPr>
        <p:txBody>
          <a:bodyPr/>
          <a:lstStyle/>
          <a:p>
            <a:endParaRPr lang="en-US"/>
          </a:p>
        </p:txBody>
      </p:sp>
      <p:sp>
        <p:nvSpPr>
          <p:cNvPr id="7" name="Rectangle 6"/>
          <p:cNvSpPr/>
          <p:nvPr/>
        </p:nvSpPr>
        <p:spPr bwMode="white">
          <a:xfrm>
            <a:off x="8128424" y="0"/>
            <a:ext cx="42672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8"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9"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6" name="Slide Number Placeholder 5"/>
          <p:cNvSpPr>
            <a:spLocks noGrp="1"/>
          </p:cNvSpPr>
          <p:nvPr>
            <p:ph type="sldNum" sz="quarter" idx="12"/>
          </p:nvPr>
        </p:nvSpPr>
        <p:spPr>
          <a:xfrm rot="5400000">
            <a:off x="8075084" y="103716"/>
            <a:ext cx="533400" cy="325968"/>
          </a:xfrm>
        </p:spPr>
        <p:txBody>
          <a:bodyPr/>
          <a:lstStyle/>
          <a:p>
            <a:fld id="{7F466482-245C-4350-A7BF-411D0559741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837AD8-4D49-4BE4-9BA1-408C7901AA6D}" type="datetimeFigureOut">
              <a:rPr lang="en-US" smtClean="0"/>
              <a:pPr/>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466482-245C-4350-A7BF-411D05597413}" type="slidenum">
              <a:rPr lang="en-US" smtClean="0"/>
              <a:pPr/>
              <a:t>‹#›</a:t>
            </a:fld>
            <a:endParaRPr lang="en-US"/>
          </a:p>
        </p:txBody>
      </p:sp>
    </p:spTree>
    <p:extLst>
      <p:ext uri="{BB962C8B-B14F-4D97-AF65-F5344CB8AC3E}">
        <p14:creationId xmlns:p14="http://schemas.microsoft.com/office/powerpoint/2010/main" val="3063349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6C837AD8-4D49-4BE4-9BA1-408C7901AA6D}" type="datetimeFigureOut">
              <a:rPr lang="en-US" smtClean="0"/>
              <a:pPr/>
              <a:t>10/4/2024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F466482-245C-4350-A7BF-411D05597413}" type="slidenum">
              <a:rPr lang="en-US" smtClean="0"/>
              <a:pPr/>
              <a:t>‹#›</a:t>
            </a:fld>
            <a:endParaRPr lang="en-US"/>
          </a:p>
        </p:txBody>
      </p:sp>
      <p:sp>
        <p:nvSpPr>
          <p:cNvPr id="8" name="Content Placeholder 7"/>
          <p:cNvSpPr>
            <a:spLocks noGrp="1"/>
          </p:cNvSpPr>
          <p:nvPr>
            <p:ph sz="quarter" idx="1"/>
          </p:nvPr>
        </p:nvSpPr>
        <p:spPr>
          <a:xfrm>
            <a:off x="816864" y="1600200"/>
            <a:ext cx="108712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1" y="2743200"/>
            <a:ext cx="9497484"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6C837AD8-4D49-4BE4-9BA1-408C7901AA6D}" type="datetimeFigureOut">
              <a:rPr lang="en-US" smtClean="0"/>
              <a:pPr/>
              <a:t>10/4/2024</a:t>
            </a:fld>
            <a:endParaRPr lang="en-US"/>
          </a:p>
        </p:txBody>
      </p:sp>
      <p:sp>
        <p:nvSpPr>
          <p:cNvPr id="13" name="Slide Number Placeholder 12"/>
          <p:cNvSpPr>
            <a:spLocks noGrp="1"/>
          </p:cNvSpPr>
          <p:nvPr>
            <p:ph type="sldNum" sz="quarter" idx="11"/>
          </p:nvPr>
        </p:nvSpPr>
        <p:spPr>
          <a:xfrm>
            <a:off x="0" y="1752600"/>
            <a:ext cx="1727200" cy="701676"/>
          </a:xfrm>
        </p:spPr>
        <p:txBody>
          <a:bodyPr>
            <a:noAutofit/>
          </a:bodyPr>
          <a:lstStyle>
            <a:lvl1pPr>
              <a:defRPr sz="2400">
                <a:solidFill>
                  <a:srgbClr val="FFFFFF"/>
                </a:solidFill>
              </a:defRPr>
            </a:lvl1pPr>
          </a:lstStyle>
          <a:p>
            <a:fld id="{7F466482-245C-4350-A7BF-411D05597413}"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812800"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459868" y="1589567"/>
            <a:ext cx="5181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6C837AD8-4D49-4BE4-9BA1-408C7901AA6D}" type="datetimeFigureOut">
              <a:rPr lang="en-US" smtClean="0"/>
              <a:pPr/>
              <a:t>10/4/2024</a:t>
            </a:fld>
            <a:endParaRPr lang="en-US"/>
          </a:p>
        </p:txBody>
      </p:sp>
      <p:sp>
        <p:nvSpPr>
          <p:cNvPr id="10" name="Slide Number Placeholder 9"/>
          <p:cNvSpPr>
            <a:spLocks noGrp="1"/>
          </p:cNvSpPr>
          <p:nvPr>
            <p:ph type="sldNum" sz="quarter" idx="16"/>
          </p:nvPr>
        </p:nvSpPr>
        <p:spPr/>
        <p:txBody>
          <a:bodyPr rtlCol="0"/>
          <a:lstStyle/>
          <a:p>
            <a:fld id="{7F466482-245C-4350-A7BF-411D05597413}"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812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400800" y="2438400"/>
            <a:ext cx="51816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6C837AD8-4D49-4BE4-9BA1-408C7901AA6D}" type="datetimeFigureOut">
              <a:rPr lang="en-US" smtClean="0"/>
              <a:pPr/>
              <a:t>10/4/2024</a:t>
            </a:fld>
            <a:endParaRPr lang="en-US"/>
          </a:p>
        </p:txBody>
      </p:sp>
      <p:sp>
        <p:nvSpPr>
          <p:cNvPr id="12" name="Slide Number Placeholder 11"/>
          <p:cNvSpPr>
            <a:spLocks noGrp="1"/>
          </p:cNvSpPr>
          <p:nvPr>
            <p:ph type="sldNum" sz="quarter" idx="16"/>
          </p:nvPr>
        </p:nvSpPr>
        <p:spPr/>
        <p:txBody>
          <a:bodyPr rtlCol="0"/>
          <a:lstStyle/>
          <a:p>
            <a:fld id="{7F466482-245C-4350-A7BF-411D05597413}"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6C837AD8-4D49-4BE4-9BA1-408C7901AA6D}" type="datetimeFigureOut">
              <a:rPr lang="en-US" smtClean="0"/>
              <a:pPr/>
              <a:t>10/4/2024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7F466482-245C-4350-A7BF-411D0559741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837AD8-4D49-4BE4-9BA1-408C7901AA6D}" type="datetimeFigureOut">
              <a:rPr lang="en-US" smtClean="0"/>
              <a:pPr/>
              <a:t>10/4/2024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7F466482-245C-4350-A7BF-411D0559741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6C837AD8-4D49-4BE4-9BA1-408C7901AA6D}" type="datetimeFigureOut">
              <a:rPr lang="en-US" smtClean="0"/>
              <a:pPr/>
              <a:t>10/4/2024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7F466482-245C-4350-A7BF-411D05597413}" type="slidenum">
              <a:rPr lang="en-US" smtClean="0"/>
              <a:pPr/>
              <a:t>‹#›</a:t>
            </a:fld>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3149600" y="1752600"/>
            <a:ext cx="85344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12192" y="4572000"/>
            <a:ext cx="12192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12192" y="4663440"/>
            <a:ext cx="195072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2060448" y="4654296"/>
            <a:ext cx="10131552"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2133600" y="4648200"/>
            <a:ext cx="97536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930400" y="0"/>
            <a:ext cx="134112"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Date Placeholder 11"/>
          <p:cNvSpPr>
            <a:spLocks noGrp="1"/>
          </p:cNvSpPr>
          <p:nvPr>
            <p:ph type="dt" sz="half" idx="10"/>
          </p:nvPr>
        </p:nvSpPr>
        <p:spPr>
          <a:xfrm>
            <a:off x="8331200" y="6248401"/>
            <a:ext cx="3556000" cy="365125"/>
          </a:xfrm>
        </p:spPr>
        <p:txBody>
          <a:bodyPr rtlCol="0"/>
          <a:lstStyle/>
          <a:p>
            <a:fld id="{6C837AD8-4D49-4BE4-9BA1-408C7901AA6D}" type="datetimeFigureOut">
              <a:rPr lang="en-US" smtClean="0"/>
              <a:pPr/>
              <a:t>10/4/2024</a:t>
            </a:fld>
            <a:endParaRPr lang="en-US"/>
          </a:p>
        </p:txBody>
      </p:sp>
      <p:sp>
        <p:nvSpPr>
          <p:cNvPr id="13" name="Slide Number Placeholder 12"/>
          <p:cNvSpPr>
            <a:spLocks noGrp="1"/>
          </p:cNvSpPr>
          <p:nvPr>
            <p:ph type="sldNum" sz="quarter" idx="11"/>
          </p:nvPr>
        </p:nvSpPr>
        <p:spPr>
          <a:xfrm>
            <a:off x="0" y="4667249"/>
            <a:ext cx="1930400" cy="663578"/>
          </a:xfrm>
        </p:spPr>
        <p:txBody>
          <a:bodyPr rtlCol="0"/>
          <a:lstStyle>
            <a:lvl1pPr>
              <a:defRPr sz="2800"/>
            </a:lvl1pPr>
          </a:lstStyle>
          <a:p>
            <a:fld id="{7F466482-245C-4350-A7BF-411D05597413}" type="slidenum">
              <a:rPr lang="en-US" smtClean="0"/>
              <a:pPr/>
              <a:t>‹#›</a:t>
            </a:fld>
            <a:endParaRPr lang="en-US"/>
          </a:p>
        </p:txBody>
      </p:sp>
      <p:sp>
        <p:nvSpPr>
          <p:cNvPr id="14" name="Footer Placeholder 13"/>
          <p:cNvSpPr>
            <a:spLocks noGrp="1"/>
          </p:cNvSpPr>
          <p:nvPr>
            <p:ph type="ftr" sz="quarter" idx="12"/>
          </p:nvPr>
        </p:nvSpPr>
        <p:spPr>
          <a:xfrm>
            <a:off x="2133600" y="6248207"/>
            <a:ext cx="6096000" cy="365125"/>
          </a:xfrm>
        </p:spPr>
        <p:txBody>
          <a:bodyPr rtlCol="0"/>
          <a:lstStyle/>
          <a:p>
            <a:endParaRPr lang="en-US"/>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812800" y="228600"/>
            <a:ext cx="108712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816864" y="1600200"/>
            <a:ext cx="108712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latinLnBrk="0" hangingPunct="1">
              <a:defRPr kumimoji="0" sz="1400">
                <a:solidFill>
                  <a:schemeClr val="tx2"/>
                </a:solidFill>
              </a:defRPr>
            </a:lvl1pPr>
          </a:lstStyle>
          <a:p>
            <a:fld id="{6C837AD8-4D49-4BE4-9BA1-408C7901AA6D}" type="datetimeFigureOut">
              <a:rPr lang="en-US" smtClean="0"/>
              <a:pPr/>
              <a:t>10/4/2024</a:t>
            </a:fld>
            <a:endParaRPr lang="en-US"/>
          </a:p>
        </p:txBody>
      </p:sp>
      <p:sp>
        <p:nvSpPr>
          <p:cNvPr id="3" name="Footer Placeholder 2"/>
          <p:cNvSpPr>
            <a:spLocks noGrp="1"/>
          </p:cNvSpPr>
          <p:nvPr>
            <p:ph type="ftr" sz="quarter" idx="3"/>
          </p:nvPr>
        </p:nvSpPr>
        <p:spPr>
          <a:xfrm>
            <a:off x="812801" y="6248207"/>
            <a:ext cx="7228111"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12192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0" y="1280160"/>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Rectangle 8"/>
          <p:cNvSpPr/>
          <p:nvPr/>
        </p:nvSpPr>
        <p:spPr>
          <a:xfrm>
            <a:off x="787400" y="1280160"/>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3" name="Slide Number Placeholder 22"/>
          <p:cNvSpPr>
            <a:spLocks noGrp="1"/>
          </p:cNvSpPr>
          <p:nvPr>
            <p:ph type="sldNum" sz="quarter" idx="4"/>
          </p:nvPr>
        </p:nvSpPr>
        <p:spPr>
          <a:xfrm>
            <a:off x="0" y="1272222"/>
            <a:ext cx="7112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7F466482-245C-4350-A7BF-411D0559741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31.xml"/><Relationship Id="rId1" Type="http://schemas.openxmlformats.org/officeDocument/2006/relationships/tags" Target="../tags/tag30.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33.xml"/><Relationship Id="rId1" Type="http://schemas.openxmlformats.org/officeDocument/2006/relationships/tags" Target="../tags/tag32.xml"/></Relationships>
</file>

<file path=ppt/slides/_rels/slide10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35.xml"/><Relationship Id="rId1" Type="http://schemas.openxmlformats.org/officeDocument/2006/relationships/tags" Target="../tags/tag34.xml"/></Relationships>
</file>

<file path=ppt/slides/_rels/slide10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37.xml"/><Relationship Id="rId1" Type="http://schemas.openxmlformats.org/officeDocument/2006/relationships/tags" Target="../tags/tag36.xml"/></Relationships>
</file>

<file path=ppt/slides/_rels/slide10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39.xml"/><Relationship Id="rId1" Type="http://schemas.openxmlformats.org/officeDocument/2006/relationships/tags" Target="../tags/tag38.xml"/></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41.xml"/><Relationship Id="rId1" Type="http://schemas.openxmlformats.org/officeDocument/2006/relationships/tags" Target="../tags/tag40.xml"/></Relationships>
</file>

<file path=ppt/slides/_rels/slide11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43.xml"/><Relationship Id="rId1" Type="http://schemas.openxmlformats.org/officeDocument/2006/relationships/tags" Target="../tags/tag42.xml"/></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45.xml"/><Relationship Id="rId1" Type="http://schemas.openxmlformats.org/officeDocument/2006/relationships/tags" Target="../tags/tag44.xml"/></Relationships>
</file>

<file path=ppt/slides/_rels/slide11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47.xml"/><Relationship Id="rId1" Type="http://schemas.openxmlformats.org/officeDocument/2006/relationships/tags" Target="../tags/tag46.xml"/><Relationship Id="rId4" Type="http://schemas.openxmlformats.org/officeDocument/2006/relationships/notesSlide" Target="../notesSlides/notesSlide60.xml"/></Relationships>
</file>

<file path=ppt/slides/_rels/slide12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49.xml"/><Relationship Id="rId1" Type="http://schemas.openxmlformats.org/officeDocument/2006/relationships/tags" Target="../tags/tag48.xml"/><Relationship Id="rId4" Type="http://schemas.openxmlformats.org/officeDocument/2006/relationships/notesSlide" Target="../notesSlides/notesSlide61.xml"/></Relationships>
</file>

<file path=ppt/slides/_rels/slide12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hyperlink" Target="https://www.revisor.mn.gov/court_rules/gp/id/114/" TargetMode="External"/><Relationship Id="rId7" Type="http://schemas.openxmlformats.org/officeDocument/2006/relationships/image" Target="../media/image9.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hyperlink" Target="https://www.americanbar.org/content/dam/aba/administrative/dispute_resolution/dispute_resolution/model_standards_conduct_april2007.pdf" TargetMode="External"/><Relationship Id="rId5" Type="http://schemas.openxmlformats.org/officeDocument/2006/relationships/hyperlink" Target="https://www.mncourts.gov/mncourtsgov/media/scao_library/ADR/Individual_Application.pdf" TargetMode="External"/><Relationship Id="rId4" Type="http://schemas.openxmlformats.org/officeDocument/2006/relationships/hyperlink" Target="https://www.mncourts.gov/mncourtsgov/media/Appellate/Supreme%20Court/RecentRulesOrders/ORADM098009-071322.pdf" TargetMode="External"/></Relationships>
</file>

<file path=ppt/slides/_rels/slide134.xml.rels><?xml version="1.0" encoding="UTF-8" standalone="yes"?>
<Relationships xmlns="http://schemas.openxmlformats.org/package/2006/relationships"><Relationship Id="rId3" Type="http://schemas.openxmlformats.org/officeDocument/2006/relationships/hyperlink" Target="mailto:leslie@lesliemcevoy.com"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135.xml.rels><?xml version="1.0" encoding="UTF-8" standalone="yes"?>
<Relationships xmlns="http://schemas.openxmlformats.org/package/2006/relationships"><Relationship Id="rId3" Type="http://schemas.openxmlformats.org/officeDocument/2006/relationships/hyperlink" Target="mailto:leslie@lesliemcevoy.com" TargetMode="External"/><Relationship Id="rId2" Type="http://schemas.openxmlformats.org/officeDocument/2006/relationships/notesSlide" Target="../notesSlides/notesSlide68.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leslie@lesliemcevoy.com"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7.xml"/><Relationship Id="rId1" Type="http://schemas.openxmlformats.org/officeDocument/2006/relationships/tags" Target="../tags/tag6.xml"/><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9.xml"/><Relationship Id="rId1" Type="http://schemas.openxmlformats.org/officeDocument/2006/relationships/tags" Target="../tags/tag8.xml"/><Relationship Id="rId4"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notesSlide" Target="../notesSlides/notesSlide39.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3.xml"/><Relationship Id="rId1" Type="http://schemas.openxmlformats.org/officeDocument/2006/relationships/tags" Target="../tags/tag12.xml"/><Relationship Id="rId4" Type="http://schemas.openxmlformats.org/officeDocument/2006/relationships/notesSlide" Target="../notesSlides/notesSlide40.xml"/></Relationships>
</file>

<file path=ppt/slides/_rels/slide5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5.xml"/><Relationship Id="rId1" Type="http://schemas.openxmlformats.org/officeDocument/2006/relationships/tags" Target="../tags/tag14.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7.xml"/><Relationship Id="rId1" Type="http://schemas.openxmlformats.org/officeDocument/2006/relationships/tags" Target="../tags/tag16.xml"/></Relationships>
</file>

<file path=ppt/slides/_rels/slide6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19.xml"/><Relationship Id="rId1" Type="http://schemas.openxmlformats.org/officeDocument/2006/relationships/tags" Target="../tags/tag18.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1.xml"/><Relationship Id="rId1" Type="http://schemas.openxmlformats.org/officeDocument/2006/relationships/tags" Target="../tags/tag20.xml"/></Relationships>
</file>

<file path=ppt/slides/_rels/slide7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3.xml"/><Relationship Id="rId1" Type="http://schemas.openxmlformats.org/officeDocument/2006/relationships/tags" Target="../tags/tag22.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5.xml"/><Relationship Id="rId1" Type="http://schemas.openxmlformats.org/officeDocument/2006/relationships/tags" Target="../tags/tag24.xml"/></Relationships>
</file>

<file path=ppt/slides/_rels/slide8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9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7.xml"/><Relationship Id="rId1" Type="http://schemas.openxmlformats.org/officeDocument/2006/relationships/tags" Target="../tags/tag26.xml"/><Relationship Id="rId4" Type="http://schemas.openxmlformats.org/officeDocument/2006/relationships/notesSlide" Target="../notesSlides/notesSlide51.xml"/></Relationships>
</file>

<file path=ppt/slides/_rels/slide9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29.xml"/><Relationship Id="rId1" Type="http://schemas.openxmlformats.org/officeDocument/2006/relationships/tags" Target="../tags/tag28.xml"/><Relationship Id="rId4" Type="http://schemas.openxmlformats.org/officeDocument/2006/relationships/notesSlide" Target="../notesSlides/notesSlide52.xml"/></Relationships>
</file>

<file path=ppt/slides/_rels/slide9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648200"/>
            <a:ext cx="10820400" cy="1371600"/>
          </a:xfrm>
        </p:spPr>
        <p:txBody>
          <a:bodyPr>
            <a:noAutofit/>
          </a:bodyPr>
          <a:lstStyle/>
          <a:p>
            <a:pPr algn="ctr"/>
            <a:r>
              <a:rPr lang="en-US" sz="4000" b="1" dirty="0"/>
              <a:t>Core Ethical concepts </a:t>
            </a:r>
            <a:br>
              <a:rPr lang="en-US" sz="4000" b="1" dirty="0"/>
            </a:br>
            <a:r>
              <a:rPr lang="en-US" sz="4000" b="1" dirty="0"/>
              <a:t>for Minnesota mediators</a:t>
            </a:r>
          </a:p>
        </p:txBody>
      </p:sp>
      <p:sp>
        <p:nvSpPr>
          <p:cNvPr id="3" name="Subtitle 2"/>
          <p:cNvSpPr>
            <a:spLocks noGrp="1"/>
          </p:cNvSpPr>
          <p:nvPr>
            <p:ph type="subTitle" idx="1"/>
          </p:nvPr>
        </p:nvSpPr>
        <p:spPr>
          <a:xfrm>
            <a:off x="3886200" y="6019800"/>
            <a:ext cx="6705600" cy="716037"/>
          </a:xfrm>
        </p:spPr>
        <p:txBody>
          <a:bodyPr>
            <a:normAutofit fontScale="55000" lnSpcReduction="20000"/>
          </a:bodyPr>
          <a:lstStyle/>
          <a:p>
            <a:r>
              <a:rPr lang="en-US" sz="2000" dirty="0"/>
              <a:t>Leslie Sinner McEvoy, Esq.</a:t>
            </a:r>
          </a:p>
          <a:p>
            <a:r>
              <a:rPr lang="en-US" sz="2000" dirty="0"/>
              <a:t>McEvoy Conflict Management &amp; Legal Education Consulting                                </a:t>
            </a:r>
          </a:p>
          <a:p>
            <a:r>
              <a:rPr lang="en-US" sz="2000" dirty="0"/>
              <a:t>Mediation Center Training  - October 4, 2024</a:t>
            </a:r>
          </a:p>
        </p:txBody>
      </p:sp>
      <p:pic>
        <p:nvPicPr>
          <p:cNvPr id="4" name="Picture 3" descr="doright2.gif"/>
          <p:cNvPicPr>
            <a:picLocks noChangeAspect="1"/>
          </p:cNvPicPr>
          <p:nvPr/>
        </p:nvPicPr>
        <p:blipFill>
          <a:blip r:embed="rId3"/>
          <a:stretch>
            <a:fillRect/>
          </a:stretch>
        </p:blipFill>
        <p:spPr>
          <a:xfrm>
            <a:off x="4191001" y="717735"/>
            <a:ext cx="3974237" cy="339706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MN ADR Ethics Board Stats</a:t>
            </a:r>
          </a:p>
        </p:txBody>
      </p:sp>
      <p:sp>
        <p:nvSpPr>
          <p:cNvPr id="3" name="Text Placeholder 2"/>
          <p:cNvSpPr>
            <a:spLocks noGrp="1"/>
          </p:cNvSpPr>
          <p:nvPr>
            <p:ph type="body" idx="1"/>
          </p:nvPr>
        </p:nvSpPr>
        <p:spPr>
          <a:xfrm>
            <a:off x="816864" y="1600200"/>
            <a:ext cx="10871200" cy="4876800"/>
          </a:xfrm>
        </p:spPr>
        <p:txBody>
          <a:bodyPr>
            <a:normAutofit fontScale="92500" lnSpcReduction="10000"/>
          </a:bodyPr>
          <a:lstStyle/>
          <a:p>
            <a:pPr>
              <a:buNone/>
            </a:pPr>
            <a:r>
              <a:rPr lang="en-US" sz="2000" b="1" dirty="0"/>
              <a:t>Ethics complaints for each Rule 114 Code of Ethics Rule </a:t>
            </a:r>
            <a:endParaRPr lang="en-US" sz="2000" dirty="0"/>
          </a:p>
          <a:p>
            <a:pPr>
              <a:buNone/>
            </a:pPr>
            <a:r>
              <a:rPr lang="en-US" sz="2000" dirty="0"/>
              <a:t>(2001 - 2015):</a:t>
            </a:r>
          </a:p>
          <a:p>
            <a:pPr>
              <a:buNone/>
            </a:pPr>
            <a:endParaRPr lang="en-US" sz="2000" dirty="0"/>
          </a:p>
          <a:p>
            <a:pPr lvl="3"/>
            <a:r>
              <a:rPr lang="en-US" sz="2200" b="1" dirty="0"/>
              <a:t>Impartiality            	?</a:t>
            </a:r>
            <a:endParaRPr lang="en-US" sz="2200" b="1" dirty="0">
              <a:solidFill>
                <a:srgbClr val="C00000"/>
              </a:solidFill>
            </a:endParaRPr>
          </a:p>
          <a:p>
            <a:pPr lvl="3"/>
            <a:r>
              <a:rPr lang="en-US" sz="2200" b="1" dirty="0"/>
              <a:t>Conflicts of Interest 	?</a:t>
            </a:r>
          </a:p>
          <a:p>
            <a:pPr lvl="3"/>
            <a:r>
              <a:rPr lang="en-US" sz="2200" b="1" dirty="0"/>
              <a:t>Competence           	?</a:t>
            </a:r>
          </a:p>
          <a:p>
            <a:pPr lvl="3"/>
            <a:r>
              <a:rPr lang="en-US" sz="2200" b="1" dirty="0"/>
              <a:t>Confidentiality        	?</a:t>
            </a:r>
          </a:p>
          <a:p>
            <a:pPr lvl="3"/>
            <a:r>
              <a:rPr lang="en-US" sz="2200" b="1" dirty="0"/>
              <a:t>Quality of Process    	?</a:t>
            </a:r>
            <a:endParaRPr lang="en-US" sz="2200" b="1" dirty="0">
              <a:solidFill>
                <a:srgbClr val="C00000"/>
              </a:solidFill>
            </a:endParaRPr>
          </a:p>
          <a:p>
            <a:pPr lvl="3"/>
            <a:r>
              <a:rPr lang="en-US" sz="2200" b="1" dirty="0"/>
              <a:t>Advertising               	?</a:t>
            </a:r>
          </a:p>
          <a:p>
            <a:pPr lvl="3"/>
            <a:r>
              <a:rPr lang="en-US" sz="2200" b="1" dirty="0"/>
              <a:t>Fees                       	?</a:t>
            </a:r>
          </a:p>
          <a:p>
            <a:pPr lvl="3"/>
            <a:r>
              <a:rPr lang="en-US" sz="2200" b="1" dirty="0"/>
              <a:t>Self-Determination  	?</a:t>
            </a:r>
          </a:p>
          <a:p>
            <a:pPr lvl="3"/>
            <a:r>
              <a:rPr lang="en-US" sz="2200" b="1" dirty="0"/>
              <a:t>TOTAL		?</a:t>
            </a:r>
          </a:p>
          <a:p>
            <a:pPr lvl="3">
              <a:buNone/>
            </a:pPr>
            <a:endParaRPr lang="en-US" dirty="0"/>
          </a:p>
          <a:p>
            <a:r>
              <a:rPr lang="en-US" sz="2000" u="sng" dirty="0"/>
              <a:t>Source: Minnesota Supreme Court ADR Ethics Board</a:t>
            </a:r>
            <a:endParaRPr lang="en-US" sz="2000" dirty="0"/>
          </a:p>
          <a:p>
            <a:endParaRPr lang="en-US" dirty="0"/>
          </a:p>
        </p:txBody>
      </p:sp>
      <p:pic>
        <p:nvPicPr>
          <p:cNvPr id="4" name="Picture 2" descr="C:\LocalData\My Pictures\imagesCACXVTY8.jpg"/>
          <p:cNvPicPr>
            <a:picLocks noChangeAspect="1" noChangeArrowheads="1"/>
          </p:cNvPicPr>
          <p:nvPr/>
        </p:nvPicPr>
        <p:blipFill>
          <a:blip r:embed="rId3"/>
          <a:srcRect/>
          <a:stretch>
            <a:fillRect/>
          </a:stretch>
        </p:blipFill>
        <p:spPr bwMode="auto">
          <a:xfrm>
            <a:off x="7086600" y="2711669"/>
            <a:ext cx="3357121" cy="2514600"/>
          </a:xfrm>
          <a:prstGeom prst="rect">
            <a:avLst/>
          </a:prstGeom>
          <a:noFill/>
        </p:spPr>
      </p:pic>
    </p:spTree>
    <p:extLst>
      <p:ext uri="{BB962C8B-B14F-4D97-AF65-F5344CB8AC3E}">
        <p14:creationId xmlns:p14="http://schemas.microsoft.com/office/powerpoint/2010/main" val="151326092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Break please?</a:t>
            </a:r>
          </a:p>
        </p:txBody>
      </p:sp>
      <p:sp>
        <p:nvSpPr>
          <p:cNvPr id="3" name="Content Placeholder 2"/>
          <p:cNvSpPr>
            <a:spLocks noGrp="1"/>
          </p:cNvSpPr>
          <p:nvPr>
            <p:ph sz="quarter" idx="1"/>
          </p:nvPr>
        </p:nvSpPr>
        <p:spPr/>
        <p:txBody>
          <a:bodyPr/>
          <a:lstStyle/>
          <a:p>
            <a:pPr>
              <a:buNone/>
            </a:pPr>
            <a:r>
              <a:rPr lang="en-US" dirty="0"/>
              <a:t>The mediation begins at 10:00 a.m.  At 1:00 p.m., the parties say they would like to take a lunch break.  The mediator says “No, you are making good progress, and I am only available until 4:00 this afternoon, so let’s keep going and see if we can settle this.”</a:t>
            </a:r>
          </a:p>
        </p:txBody>
      </p:sp>
      <p:pic>
        <p:nvPicPr>
          <p:cNvPr id="4" name="Picture 3" descr="imagesCAZDS3LM.jpg"/>
          <p:cNvPicPr>
            <a:picLocks noChangeAspect="1"/>
          </p:cNvPicPr>
          <p:nvPr/>
        </p:nvPicPr>
        <p:blipFill>
          <a:blip r:embed="rId2"/>
          <a:stretch>
            <a:fillRect/>
          </a:stretch>
        </p:blipFill>
        <p:spPr>
          <a:xfrm>
            <a:off x="5486401" y="4114800"/>
            <a:ext cx="3891643" cy="2179320"/>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990600" y="274638"/>
            <a:ext cx="9982200" cy="990600"/>
          </a:xfrm>
        </p:spPr>
        <p:txBody>
          <a:bodyPr/>
          <a:lstStyle/>
          <a:p>
            <a:r>
              <a:rPr lang="en-US" dirty="0"/>
              <a:t>10. This conduct is:</a:t>
            </a:r>
          </a:p>
        </p:txBody>
      </p:sp>
      <p:sp>
        <p:nvSpPr>
          <p:cNvPr id="3" name="TPAnswers"/>
          <p:cNvSpPr>
            <a:spLocks noGrp="1"/>
          </p:cNvSpPr>
          <p:nvPr>
            <p:ph type="body" idx="1"/>
            <p:custDataLst>
              <p:tags r:id="rId2"/>
            </p:custDataLst>
          </p:nvPr>
        </p:nvSpPr>
        <p:spPr>
          <a:xfrm>
            <a:off x="1295400" y="1600200"/>
            <a:ext cx="9677400" cy="4526280"/>
          </a:xfrm>
        </p:spPr>
        <p:txBody>
          <a:bodyPr>
            <a:normAutofit/>
          </a:bodyPr>
          <a:lstStyle/>
          <a:p>
            <a:pPr marL="514350" indent="-514350">
              <a:buFont typeface="+mj-lt"/>
              <a:buAutoNum type="alphaLcPeriod"/>
            </a:pPr>
            <a:r>
              <a:rPr lang="en-US" sz="3200" dirty="0"/>
              <a:t>Ethical because the mediator is trying to “expedite the process” as required for a quality process. </a:t>
            </a:r>
          </a:p>
          <a:p>
            <a:pPr marL="514350" indent="-514350">
              <a:buFont typeface="+mj-lt"/>
              <a:buAutoNum type="alphaLcPeriod"/>
            </a:pPr>
            <a:r>
              <a:rPr lang="en-US" sz="3200" dirty="0"/>
              <a:t>Unethical because the mediator did not honor the parties’ request, violating self-determination.</a:t>
            </a:r>
          </a:p>
          <a:p>
            <a:pPr marL="514350" indent="-514350">
              <a:buFont typeface="+mj-lt"/>
              <a:buAutoNum type="alphaLcPeriod"/>
            </a:pPr>
            <a:r>
              <a:rPr lang="en-US" sz="3200" dirty="0"/>
              <a:t>Unethical because the mediator’s action is “prohibited” under Rule 114.13 (A)</a:t>
            </a:r>
          </a:p>
          <a:p>
            <a:pPr marL="514350" indent="-514350">
              <a:buFont typeface="+mj-lt"/>
              <a:buAutoNum type="alphaLcPeriod"/>
            </a:pPr>
            <a:r>
              <a:rPr lang="en-US" sz="3200" dirty="0"/>
              <a:t>b. and c.</a:t>
            </a:r>
          </a:p>
        </p:txBody>
      </p:sp>
      <p:sp>
        <p:nvSpPr>
          <p:cNvPr id="5" name="TPStartPoll"/>
          <p:cNvSpPr/>
          <p:nvPr/>
        </p:nvSpPr>
        <p:spPr>
          <a:xfrm>
            <a:off x="1524000" y="0"/>
            <a:ext cx="12700" cy="12700"/>
          </a:xfrm>
          <a:prstGeom prst="rect">
            <a:avLst/>
          </a:prstGeom>
          <a:solidFill>
            <a:schemeClr val="accent1">
              <a:alpha val="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PCountdownTrigger"/>
          <p:cNvSpPr/>
          <p:nvPr/>
        </p:nvSpPr>
        <p:spPr>
          <a:xfrm>
            <a:off x="1524000" y="0"/>
            <a:ext cx="12700" cy="12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9048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990600" y="274638"/>
            <a:ext cx="9982200" cy="990600"/>
          </a:xfrm>
        </p:spPr>
        <p:txBody>
          <a:bodyPr/>
          <a:lstStyle/>
          <a:p>
            <a:r>
              <a:rPr lang="en-US" dirty="0"/>
              <a:t>10. This conduct is:</a:t>
            </a:r>
          </a:p>
        </p:txBody>
      </p:sp>
      <p:sp>
        <p:nvSpPr>
          <p:cNvPr id="3" name="TPAnswers"/>
          <p:cNvSpPr>
            <a:spLocks noGrp="1"/>
          </p:cNvSpPr>
          <p:nvPr>
            <p:ph type="body" idx="1"/>
            <p:custDataLst>
              <p:tags r:id="rId2"/>
            </p:custDataLst>
          </p:nvPr>
        </p:nvSpPr>
        <p:spPr>
          <a:xfrm>
            <a:off x="1295400" y="1600200"/>
            <a:ext cx="9677400" cy="4526280"/>
          </a:xfrm>
        </p:spPr>
        <p:txBody>
          <a:bodyPr>
            <a:normAutofit/>
          </a:bodyPr>
          <a:lstStyle/>
          <a:p>
            <a:pPr marL="514350" indent="-514350">
              <a:buFont typeface="+mj-lt"/>
              <a:buAutoNum type="alphaLcPeriod"/>
            </a:pPr>
            <a:r>
              <a:rPr lang="en-US" sz="3200" dirty="0"/>
              <a:t>Ethical because the mediator is trying to “expedite the process” as required for a quality process. </a:t>
            </a:r>
          </a:p>
          <a:p>
            <a:pPr marL="514350" indent="-514350">
              <a:buFont typeface="+mj-lt"/>
              <a:buAutoNum type="alphaLcPeriod"/>
            </a:pPr>
            <a:r>
              <a:rPr lang="en-US" sz="3200" dirty="0">
                <a:highlight>
                  <a:srgbClr val="FFFF00"/>
                </a:highlight>
              </a:rPr>
              <a:t>Unethical because the mediator did not honor the parties’ request, violating self-determination.</a:t>
            </a:r>
          </a:p>
          <a:p>
            <a:pPr marL="514350" indent="-514350">
              <a:buFont typeface="+mj-lt"/>
              <a:buAutoNum type="alphaLcPeriod"/>
            </a:pPr>
            <a:r>
              <a:rPr lang="en-US" sz="3200" dirty="0">
                <a:highlight>
                  <a:srgbClr val="FFFF00"/>
                </a:highlight>
              </a:rPr>
              <a:t>Unethical because the mediator’s action is “prohibited” under Rule 114.13 (A)</a:t>
            </a:r>
          </a:p>
          <a:p>
            <a:pPr marL="514350" indent="-514350">
              <a:buFont typeface="+mj-lt"/>
              <a:buAutoNum type="alphaLcPeriod"/>
            </a:pPr>
            <a:r>
              <a:rPr lang="en-US" sz="3200" dirty="0">
                <a:highlight>
                  <a:srgbClr val="FFFF00"/>
                </a:highlight>
              </a:rPr>
              <a:t>b. and c.</a:t>
            </a:r>
          </a:p>
        </p:txBody>
      </p:sp>
      <p:sp>
        <p:nvSpPr>
          <p:cNvPr id="5" name="TPStartPoll"/>
          <p:cNvSpPr/>
          <p:nvPr/>
        </p:nvSpPr>
        <p:spPr>
          <a:xfrm>
            <a:off x="1524000" y="0"/>
            <a:ext cx="12700" cy="12700"/>
          </a:xfrm>
          <a:prstGeom prst="rect">
            <a:avLst/>
          </a:prstGeom>
          <a:solidFill>
            <a:schemeClr val="accent1">
              <a:alpha val="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PCountdownTrigger"/>
          <p:cNvSpPr/>
          <p:nvPr/>
        </p:nvSpPr>
        <p:spPr>
          <a:xfrm>
            <a:off x="1524000" y="0"/>
            <a:ext cx="12700" cy="12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41344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11307064" cy="990600"/>
          </a:xfrm>
        </p:spPr>
        <p:txBody>
          <a:bodyPr>
            <a:noAutofit/>
          </a:bodyPr>
          <a:lstStyle/>
          <a:p>
            <a:r>
              <a:rPr lang="en-US" sz="2400" b="1" dirty="0"/>
              <a:t>Mediators/Evaluators: Requiring Parties to Stay is a “Prohibited Action” </a:t>
            </a:r>
            <a:endParaRPr lang="en-US" sz="2400" dirty="0"/>
          </a:p>
        </p:txBody>
      </p:sp>
      <p:sp>
        <p:nvSpPr>
          <p:cNvPr id="3" name="Content Placeholder 2"/>
          <p:cNvSpPr>
            <a:spLocks noGrp="1"/>
          </p:cNvSpPr>
          <p:nvPr>
            <p:ph sz="quarter" idx="1"/>
          </p:nvPr>
        </p:nvSpPr>
        <p:spPr>
          <a:xfrm>
            <a:off x="381000" y="1905000"/>
            <a:ext cx="11582400" cy="4267200"/>
          </a:xfrm>
        </p:spPr>
        <p:txBody>
          <a:bodyPr>
            <a:normAutofit fontScale="25000" lnSpcReduction="20000"/>
          </a:bodyPr>
          <a:lstStyle/>
          <a:p>
            <a:endParaRPr lang="en-US" b="1" dirty="0">
              <a:solidFill>
                <a:srgbClr val="C00000"/>
              </a:solidFill>
            </a:endParaRPr>
          </a:p>
          <a:p>
            <a:r>
              <a:rPr lang="en-US" sz="9600" b="1" dirty="0">
                <a:solidFill>
                  <a:srgbClr val="C00000"/>
                </a:solidFill>
              </a:rPr>
              <a:t>Rule 114.13 (A) </a:t>
            </a:r>
            <a:r>
              <a:rPr lang="en-US" sz="9600" b="1" dirty="0" err="1">
                <a:solidFill>
                  <a:srgbClr val="C00000"/>
                </a:solidFill>
              </a:rPr>
              <a:t>Subd</a:t>
            </a:r>
            <a:r>
              <a:rPr lang="en-US" sz="9600" b="1" dirty="0">
                <a:solidFill>
                  <a:srgbClr val="C00000"/>
                </a:solidFill>
              </a:rPr>
              <a:t>. 5 </a:t>
            </a:r>
            <a:r>
              <a:rPr lang="en-US" sz="9600" b="1" u="sng" dirty="0">
                <a:solidFill>
                  <a:srgbClr val="C00000"/>
                </a:solidFill>
              </a:rPr>
              <a:t>Quality of Process</a:t>
            </a:r>
            <a:r>
              <a:rPr lang="en-US" sz="9600" u="sng" dirty="0">
                <a:solidFill>
                  <a:srgbClr val="C00000"/>
                </a:solidFill>
              </a:rPr>
              <a:t>,</a:t>
            </a:r>
            <a:r>
              <a:rPr lang="en-US" sz="9600" dirty="0"/>
              <a:t> “A neutral shall ensure that the </a:t>
            </a:r>
            <a:r>
              <a:rPr lang="en-US" sz="9600" u="sng" dirty="0">
                <a:highlight>
                  <a:srgbClr val="FFFF00"/>
                </a:highlight>
              </a:rPr>
              <a:t>reasonable expectations of the parties</a:t>
            </a:r>
            <a:r>
              <a:rPr lang="en-US" sz="9600" dirty="0"/>
              <a:t> concerning the </a:t>
            </a:r>
            <a:r>
              <a:rPr lang="en-US" sz="9600" u="sng" dirty="0"/>
              <a:t>timing</a:t>
            </a:r>
            <a:r>
              <a:rPr lang="en-US" sz="9600" dirty="0"/>
              <a:t> of the process are satisfied … and shall exert every reasonable effort to expedite the process.” </a:t>
            </a:r>
          </a:p>
          <a:p>
            <a:r>
              <a:rPr lang="en-US" sz="9600" b="1" dirty="0">
                <a:solidFill>
                  <a:srgbClr val="C00000"/>
                </a:solidFill>
              </a:rPr>
              <a:t>Rule 114.13 (A) </a:t>
            </a:r>
            <a:r>
              <a:rPr lang="en-US" sz="9600" b="1" dirty="0" err="1">
                <a:solidFill>
                  <a:srgbClr val="C00000"/>
                </a:solidFill>
              </a:rPr>
              <a:t>Subd</a:t>
            </a:r>
            <a:r>
              <a:rPr lang="en-US" sz="9600" b="1" dirty="0">
                <a:solidFill>
                  <a:srgbClr val="C00000"/>
                </a:solidFill>
              </a:rPr>
              <a:t>. 7(c)(3) </a:t>
            </a:r>
            <a:r>
              <a:rPr lang="en-US" sz="9600" b="1" u="sng" dirty="0">
                <a:solidFill>
                  <a:srgbClr val="C00000"/>
                </a:solidFill>
              </a:rPr>
              <a:t>Prohibited Actions </a:t>
            </a:r>
            <a:r>
              <a:rPr lang="en-US" sz="9600" dirty="0"/>
              <a:t>– “A Neutral in a </a:t>
            </a:r>
            <a:r>
              <a:rPr lang="en-US" sz="9600" b="1" i="1" u="sng" dirty="0">
                <a:highlight>
                  <a:srgbClr val="FFFF00"/>
                </a:highlight>
              </a:rPr>
              <a:t>facilitative or evaluative </a:t>
            </a:r>
            <a:r>
              <a:rPr lang="en-US" sz="9600" dirty="0"/>
              <a:t>process </a:t>
            </a:r>
            <a:r>
              <a:rPr lang="en-US" sz="9600" b="1" i="1" u="sng" dirty="0">
                <a:solidFill>
                  <a:srgbClr val="C00000"/>
                </a:solidFill>
              </a:rPr>
              <a:t>shall not</a:t>
            </a:r>
            <a:r>
              <a:rPr lang="en-US" sz="9600" dirty="0"/>
              <a:t>: … (3) </a:t>
            </a:r>
            <a:r>
              <a:rPr lang="en-US" sz="9600" b="1" dirty="0">
                <a:highlight>
                  <a:srgbClr val="FFFF00"/>
                </a:highlight>
              </a:rPr>
              <a:t>Require a party to stay </a:t>
            </a:r>
            <a:r>
              <a:rPr lang="en-US" sz="9600" dirty="0"/>
              <a:t>in the ADR process or attempt to coerce an agreement between the parties.” (emphasis supplied)</a:t>
            </a:r>
          </a:p>
          <a:p>
            <a:r>
              <a:rPr lang="en-US" sz="9600" b="1" dirty="0">
                <a:solidFill>
                  <a:srgbClr val="C00000"/>
                </a:solidFill>
              </a:rPr>
              <a:t>Rule 114.13 (A) </a:t>
            </a:r>
            <a:r>
              <a:rPr lang="en-US" sz="9600" b="1" dirty="0" err="1">
                <a:solidFill>
                  <a:srgbClr val="C00000"/>
                </a:solidFill>
              </a:rPr>
              <a:t>Subd</a:t>
            </a:r>
            <a:r>
              <a:rPr lang="en-US" sz="9600" b="1" dirty="0">
                <a:solidFill>
                  <a:srgbClr val="C00000"/>
                </a:solidFill>
              </a:rPr>
              <a:t>. 8 </a:t>
            </a:r>
            <a:r>
              <a:rPr lang="en-US" sz="9600" b="1" u="sng" dirty="0">
                <a:solidFill>
                  <a:srgbClr val="C00000"/>
                </a:solidFill>
              </a:rPr>
              <a:t>Self-Determination in Mediation.</a:t>
            </a:r>
            <a:r>
              <a:rPr lang="en-US" sz="9600" b="1" dirty="0">
                <a:solidFill>
                  <a:srgbClr val="C00000"/>
                </a:solidFill>
              </a:rPr>
              <a:t> </a:t>
            </a:r>
            <a:r>
              <a:rPr lang="en-US" sz="9600" dirty="0"/>
              <a:t>“A mediator shall act in a manner that recognizes that mediation is based on the principle of self-determination by the parties.”</a:t>
            </a:r>
          </a:p>
          <a:p>
            <a:r>
              <a:rPr lang="en-US" sz="9600" u="sng" dirty="0"/>
              <a:t>MSCM I - Self Determination</a:t>
            </a:r>
            <a:r>
              <a:rPr lang="en-US" sz="9600" dirty="0"/>
              <a:t> requires that parties make “free and informed choices as to process and outcome.”</a:t>
            </a:r>
          </a:p>
          <a:p>
            <a:pPr>
              <a:buNone/>
            </a:pPr>
            <a:r>
              <a:rPr lang="en-US" sz="7400" dirty="0"/>
              <a:t>					</a:t>
            </a:r>
          </a:p>
          <a:p>
            <a:pPr>
              <a:buNone/>
            </a:pPr>
            <a:r>
              <a:rPr lang="en-US" dirty="0"/>
              <a:t>							</a:t>
            </a:r>
          </a:p>
        </p:txBody>
      </p:sp>
      <p:pic>
        <p:nvPicPr>
          <p:cNvPr id="4" name="Picture 2" descr="Admittance, Entry, Prohibited, Forbidden">
            <a:extLst>
              <a:ext uri="{FF2B5EF4-FFF2-40B4-BE49-F238E27FC236}">
                <a16:creationId xmlns:a16="http://schemas.microsoft.com/office/drawing/2014/main" id="{E9C5A7A3-BFDC-8470-B009-875B6D63BBA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87349" y="824429"/>
            <a:ext cx="1053029" cy="10530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32B016-5444-414B-B93D-027B4C7A251D}"/>
              </a:ext>
            </a:extLst>
          </p:cNvPr>
          <p:cNvPicPr>
            <a:picLocks noChangeAspect="1"/>
          </p:cNvPicPr>
          <p:nvPr/>
        </p:nvPicPr>
        <p:blipFill>
          <a:blip r:embed="rId3"/>
          <a:stretch>
            <a:fillRect/>
          </a:stretch>
        </p:blipFill>
        <p:spPr>
          <a:xfrm>
            <a:off x="3886201" y="3352800"/>
            <a:ext cx="4383617" cy="2630170"/>
          </a:xfrm>
          <a:prstGeom prst="rect">
            <a:avLst/>
          </a:prstGeom>
        </p:spPr>
      </p:pic>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a:xfrm>
            <a:off x="2895600" y="1143000"/>
            <a:ext cx="7620000" cy="1447800"/>
          </a:xfrm>
        </p:spPr>
        <p:txBody>
          <a:bodyPr>
            <a:normAutofit fontScale="90000"/>
          </a:bodyPr>
          <a:lstStyle/>
          <a:p>
            <a:br>
              <a:rPr lang="en-US" dirty="0"/>
            </a:br>
            <a:r>
              <a:rPr lang="en-US" sz="5300" dirty="0"/>
              <a:t>Communication</a:t>
            </a:r>
          </a:p>
        </p:txBody>
      </p:sp>
    </p:spTree>
    <p:extLst>
      <p:ext uri="{BB962C8B-B14F-4D97-AF65-F5344CB8AC3E}">
        <p14:creationId xmlns:p14="http://schemas.microsoft.com/office/powerpoint/2010/main" val="84772185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11. Caucus Confidentiality</a:t>
            </a:r>
          </a:p>
        </p:txBody>
      </p:sp>
      <p:sp>
        <p:nvSpPr>
          <p:cNvPr id="3" name="Content Placeholder 2"/>
          <p:cNvSpPr>
            <a:spLocks noGrp="1"/>
          </p:cNvSpPr>
          <p:nvPr>
            <p:ph sz="quarter" idx="1"/>
          </p:nvPr>
        </p:nvSpPr>
        <p:spPr/>
        <p:txBody>
          <a:bodyPr/>
          <a:lstStyle/>
          <a:p>
            <a:pPr>
              <a:buNone/>
            </a:pPr>
            <a:r>
              <a:rPr lang="en-US" dirty="0"/>
              <a:t>At one point in the mediation, the mediator is caucusing with Defendant who says, “You know, if I get stuck paying more than $40,000 in this case, I’m going to declare bankruptcy.  Don’t tell Plaintiff, though.”</a:t>
            </a:r>
          </a:p>
        </p:txBody>
      </p:sp>
      <p:pic>
        <p:nvPicPr>
          <p:cNvPr id="4" name="Picture 3" descr="word-of-mouth.jpg"/>
          <p:cNvPicPr>
            <a:picLocks noChangeAspect="1"/>
          </p:cNvPicPr>
          <p:nvPr/>
        </p:nvPicPr>
        <p:blipFill>
          <a:blip r:embed="rId2"/>
          <a:stretch>
            <a:fillRect/>
          </a:stretch>
        </p:blipFill>
        <p:spPr>
          <a:xfrm>
            <a:off x="5943600" y="4038601"/>
            <a:ext cx="3752850" cy="2485221"/>
          </a:xfrm>
          <a:prstGeom prst="rect">
            <a:avLst/>
          </a:prstGeo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1168400" y="274638"/>
            <a:ext cx="8966200" cy="990600"/>
          </a:xfrm>
        </p:spPr>
        <p:txBody>
          <a:bodyPr>
            <a:normAutofit/>
          </a:bodyPr>
          <a:lstStyle/>
          <a:p>
            <a:r>
              <a:rPr lang="en-US" dirty="0"/>
              <a:t>11. What should the mediator do?</a:t>
            </a:r>
          </a:p>
        </p:txBody>
      </p:sp>
      <p:sp>
        <p:nvSpPr>
          <p:cNvPr id="3" name="TPAnswers"/>
          <p:cNvSpPr>
            <a:spLocks noGrp="1"/>
          </p:cNvSpPr>
          <p:nvPr>
            <p:ph type="body" idx="1"/>
            <p:custDataLst>
              <p:tags r:id="rId2"/>
            </p:custDataLst>
          </p:nvPr>
        </p:nvSpPr>
        <p:spPr>
          <a:xfrm>
            <a:off x="876300" y="1600200"/>
            <a:ext cx="10299700" cy="4526280"/>
          </a:xfrm>
        </p:spPr>
        <p:txBody>
          <a:bodyPr>
            <a:normAutofit/>
          </a:bodyPr>
          <a:lstStyle/>
          <a:p>
            <a:pPr marL="514350" indent="-514350">
              <a:buFont typeface="+mj-lt"/>
              <a:buAutoNum type="alphaLcPeriod"/>
            </a:pPr>
            <a:r>
              <a:rPr lang="en-US" sz="3200" dirty="0"/>
              <a:t>Must </a:t>
            </a:r>
            <a:r>
              <a:rPr lang="en-US" sz="3200" u="sng" dirty="0"/>
              <a:t>keep the secret</a:t>
            </a:r>
            <a:r>
              <a:rPr lang="en-US" sz="3200" dirty="0"/>
              <a:t> unless authorized by party to reveal.</a:t>
            </a:r>
          </a:p>
          <a:p>
            <a:pPr marL="514350" indent="-514350">
              <a:buFont typeface="+mj-lt"/>
              <a:buAutoNum type="alphaLcPeriod"/>
            </a:pPr>
            <a:r>
              <a:rPr lang="en-US" sz="3200" u="sng" dirty="0"/>
              <a:t>Reveal this information</a:t>
            </a:r>
            <a:r>
              <a:rPr lang="en-US" sz="3200" dirty="0"/>
              <a:t> if it will help facilitate settlement.</a:t>
            </a:r>
          </a:p>
          <a:p>
            <a:pPr marL="514350" indent="-514350">
              <a:buFont typeface="+mj-lt"/>
              <a:buAutoNum type="alphaLcPeriod"/>
            </a:pPr>
            <a:r>
              <a:rPr lang="en-US" sz="3200" u="sng" dirty="0"/>
              <a:t>Wait</a:t>
            </a:r>
            <a:r>
              <a:rPr lang="en-US" sz="3200" dirty="0"/>
              <a:t> to see if Defendant ends up getting stuck with paying more than $40,000 and only </a:t>
            </a:r>
            <a:r>
              <a:rPr lang="en-US" sz="3200" u="sng" dirty="0"/>
              <a:t>then reveal</a:t>
            </a:r>
            <a:r>
              <a:rPr lang="en-US" sz="3200" dirty="0"/>
              <a:t> the confidential information.</a:t>
            </a:r>
          </a:p>
          <a:p>
            <a:pPr marL="514350" indent="-514350">
              <a:buFont typeface="+mj-lt"/>
              <a:buAutoNum type="alphaLcPeriod"/>
            </a:pPr>
            <a:r>
              <a:rPr lang="en-US" sz="3200" dirty="0"/>
              <a:t> None of the above.</a:t>
            </a:r>
          </a:p>
        </p:txBody>
      </p:sp>
      <p:sp>
        <p:nvSpPr>
          <p:cNvPr id="5" name="TPStartPoll"/>
          <p:cNvSpPr/>
          <p:nvPr/>
        </p:nvSpPr>
        <p:spPr>
          <a:xfrm>
            <a:off x="1524000" y="0"/>
            <a:ext cx="12700" cy="12700"/>
          </a:xfrm>
          <a:prstGeom prst="rect">
            <a:avLst/>
          </a:prstGeom>
          <a:solidFill>
            <a:schemeClr val="accent1">
              <a:alpha val="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PCountdownTrigger"/>
          <p:cNvSpPr/>
          <p:nvPr/>
        </p:nvSpPr>
        <p:spPr>
          <a:xfrm>
            <a:off x="1524000" y="0"/>
            <a:ext cx="12700" cy="12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39358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1168400" y="274638"/>
            <a:ext cx="8966200" cy="990600"/>
          </a:xfrm>
        </p:spPr>
        <p:txBody>
          <a:bodyPr>
            <a:normAutofit/>
          </a:bodyPr>
          <a:lstStyle/>
          <a:p>
            <a:r>
              <a:rPr lang="en-US" dirty="0"/>
              <a:t>11. What should the mediator do?</a:t>
            </a:r>
          </a:p>
        </p:txBody>
      </p:sp>
      <p:sp>
        <p:nvSpPr>
          <p:cNvPr id="3" name="TPAnswers"/>
          <p:cNvSpPr>
            <a:spLocks noGrp="1"/>
          </p:cNvSpPr>
          <p:nvPr>
            <p:ph type="body" idx="1"/>
            <p:custDataLst>
              <p:tags r:id="rId2"/>
            </p:custDataLst>
          </p:nvPr>
        </p:nvSpPr>
        <p:spPr>
          <a:xfrm>
            <a:off x="876300" y="1600200"/>
            <a:ext cx="10299700" cy="4526280"/>
          </a:xfrm>
        </p:spPr>
        <p:txBody>
          <a:bodyPr>
            <a:normAutofit/>
          </a:bodyPr>
          <a:lstStyle/>
          <a:p>
            <a:pPr marL="514350" indent="-514350">
              <a:buFont typeface="+mj-lt"/>
              <a:buAutoNum type="alphaLcPeriod"/>
            </a:pPr>
            <a:r>
              <a:rPr lang="en-US" sz="3200" dirty="0">
                <a:highlight>
                  <a:srgbClr val="FFFF00"/>
                </a:highlight>
              </a:rPr>
              <a:t>Must </a:t>
            </a:r>
            <a:r>
              <a:rPr lang="en-US" sz="3200" u="sng" dirty="0">
                <a:highlight>
                  <a:srgbClr val="FFFF00"/>
                </a:highlight>
              </a:rPr>
              <a:t>keep the secret</a:t>
            </a:r>
            <a:r>
              <a:rPr lang="en-US" sz="3200" dirty="0">
                <a:highlight>
                  <a:srgbClr val="FFFF00"/>
                </a:highlight>
              </a:rPr>
              <a:t> unless authorized by party to reveal.</a:t>
            </a:r>
          </a:p>
          <a:p>
            <a:pPr marL="514350" indent="-514350">
              <a:buFont typeface="+mj-lt"/>
              <a:buAutoNum type="alphaLcPeriod"/>
            </a:pPr>
            <a:r>
              <a:rPr lang="en-US" sz="3200" u="sng" dirty="0"/>
              <a:t>Reveal this information</a:t>
            </a:r>
            <a:r>
              <a:rPr lang="en-US" sz="3200" dirty="0"/>
              <a:t> if it will help facilitate settlement.</a:t>
            </a:r>
          </a:p>
          <a:p>
            <a:pPr marL="514350" indent="-514350">
              <a:buFont typeface="+mj-lt"/>
              <a:buAutoNum type="alphaLcPeriod"/>
            </a:pPr>
            <a:r>
              <a:rPr lang="en-US" sz="3200" u="sng" dirty="0"/>
              <a:t>Wait</a:t>
            </a:r>
            <a:r>
              <a:rPr lang="en-US" sz="3200" dirty="0"/>
              <a:t> to see if Defendant ends up getting stuck with paying more than $40,000 and only </a:t>
            </a:r>
            <a:r>
              <a:rPr lang="en-US" sz="3200" u="sng" dirty="0"/>
              <a:t>then reveal</a:t>
            </a:r>
            <a:r>
              <a:rPr lang="en-US" sz="3200" dirty="0"/>
              <a:t> the confidential information.</a:t>
            </a:r>
          </a:p>
          <a:p>
            <a:pPr marL="514350" indent="-514350">
              <a:buFont typeface="+mj-lt"/>
              <a:buAutoNum type="alphaLcPeriod"/>
            </a:pPr>
            <a:r>
              <a:rPr lang="en-US" sz="3200" dirty="0"/>
              <a:t> None of the above.</a:t>
            </a:r>
          </a:p>
        </p:txBody>
      </p:sp>
      <p:sp>
        <p:nvSpPr>
          <p:cNvPr id="5" name="TPStartPoll"/>
          <p:cNvSpPr/>
          <p:nvPr/>
        </p:nvSpPr>
        <p:spPr>
          <a:xfrm>
            <a:off x="1524000" y="0"/>
            <a:ext cx="12700" cy="12700"/>
          </a:xfrm>
          <a:prstGeom prst="rect">
            <a:avLst/>
          </a:prstGeom>
          <a:solidFill>
            <a:schemeClr val="accent1">
              <a:alpha val="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PCountdownTrigger"/>
          <p:cNvSpPr/>
          <p:nvPr/>
        </p:nvSpPr>
        <p:spPr>
          <a:xfrm>
            <a:off x="1524000" y="0"/>
            <a:ext cx="12700" cy="12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03112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90600" y="1981200"/>
            <a:ext cx="10210799" cy="4419600"/>
          </a:xfrm>
        </p:spPr>
        <p:txBody>
          <a:bodyPr>
            <a:normAutofit lnSpcReduction="10000"/>
          </a:bodyPr>
          <a:lstStyle/>
          <a:p>
            <a:pPr marL="457200" indent="-298450">
              <a:buClr>
                <a:srgbClr val="000000"/>
              </a:buClr>
              <a:buSzPct val="61111"/>
            </a:pPr>
            <a:r>
              <a:rPr lang="en" sz="2800" b="1" dirty="0">
                <a:solidFill>
                  <a:srgbClr val="C00000"/>
                </a:solidFill>
              </a:rPr>
              <a:t>Rule 114.10(b) Communication with Parties and Court in ADR Processes</a:t>
            </a:r>
          </a:p>
          <a:p>
            <a:pPr marL="777240" lvl="1" indent="-298450">
              <a:buClr>
                <a:srgbClr val="000000"/>
              </a:buClr>
              <a:buSzPct val="61111"/>
            </a:pPr>
            <a:r>
              <a:rPr lang="en" sz="2500" dirty="0"/>
              <a:t>In evaluative, facilitative and hybrid processes, [p]</a:t>
            </a:r>
            <a:r>
              <a:rPr lang="en" sz="2500" dirty="0" err="1"/>
              <a:t>arties</a:t>
            </a:r>
            <a:r>
              <a:rPr lang="en" sz="2500" dirty="0"/>
              <a:t> and their counsel may communicate </a:t>
            </a:r>
            <a:r>
              <a:rPr lang="en" sz="2500" b="1" dirty="0">
                <a:highlight>
                  <a:srgbClr val="FFFF00"/>
                </a:highlight>
              </a:rPr>
              <a:t>ex </a:t>
            </a:r>
            <a:r>
              <a:rPr lang="en" sz="2500" b="1" dirty="0" err="1">
                <a:highlight>
                  <a:srgbClr val="FFFF00"/>
                </a:highlight>
              </a:rPr>
              <a:t>parte</a:t>
            </a:r>
            <a:r>
              <a:rPr lang="en" sz="2500" b="1" dirty="0">
                <a:highlight>
                  <a:srgbClr val="FFFF00"/>
                </a:highlight>
              </a:rPr>
              <a:t> </a:t>
            </a:r>
            <a:r>
              <a:rPr lang="en" sz="2500" dirty="0"/>
              <a:t>with the Neutral … with the </a:t>
            </a:r>
            <a:r>
              <a:rPr lang="en" sz="2500" dirty="0">
                <a:highlight>
                  <a:srgbClr val="FFFF00"/>
                </a:highlight>
              </a:rPr>
              <a:t>consent</a:t>
            </a:r>
            <a:r>
              <a:rPr lang="en" sz="2500" dirty="0"/>
              <a:t> of the Neutral, </a:t>
            </a:r>
            <a:r>
              <a:rPr lang="en" sz="2800" dirty="0"/>
              <a:t>so long as the communication </a:t>
            </a:r>
            <a:r>
              <a:rPr lang="en" sz="2800" b="1" i="1" dirty="0">
                <a:solidFill>
                  <a:srgbClr val="C00000"/>
                </a:solidFill>
              </a:rPr>
              <a:t>encourages or facilitates settlement.”</a:t>
            </a:r>
          </a:p>
          <a:p>
            <a:endParaRPr lang="en" sz="2800" dirty="0"/>
          </a:p>
          <a:p>
            <a:pPr marL="457200" indent="-298450">
              <a:buClr>
                <a:srgbClr val="000000"/>
              </a:buClr>
              <a:buSzPct val="61111"/>
            </a:pPr>
            <a:r>
              <a:rPr lang="en" sz="2800" u="sng" dirty="0"/>
              <a:t>Some Mediators </a:t>
            </a:r>
            <a:r>
              <a:rPr lang="en" sz="2800" dirty="0">
                <a:highlight>
                  <a:srgbClr val="FFFF00"/>
                </a:highlight>
                <a:sym typeface="Wingdings" pitchFamily="2" charset="2"/>
              </a:rPr>
              <a:t> All is “public</a:t>
            </a:r>
            <a:r>
              <a:rPr lang="en" sz="2800" dirty="0">
                <a:sym typeface="Wingdings" pitchFamily="2" charset="2"/>
              </a:rPr>
              <a:t>” unless identify specific confidential information</a:t>
            </a:r>
          </a:p>
          <a:p>
            <a:pPr marL="457200" indent="-298450">
              <a:buClr>
                <a:srgbClr val="000000"/>
              </a:buClr>
              <a:buSzPct val="61111"/>
            </a:pPr>
            <a:r>
              <a:rPr lang="en" sz="2800" u="sng" dirty="0"/>
              <a:t>MSCM STD V.B</a:t>
            </a:r>
            <a:r>
              <a:rPr lang="en" sz="2800" dirty="0"/>
              <a:t>.</a:t>
            </a:r>
            <a:r>
              <a:rPr lang="en" sz="2800" dirty="0">
                <a:highlight>
                  <a:srgbClr val="FFFF00"/>
                </a:highlight>
                <a:sym typeface="Wingdings" pitchFamily="2" charset="2"/>
              </a:rPr>
              <a:t></a:t>
            </a:r>
            <a:r>
              <a:rPr lang="en" sz="2800" dirty="0">
                <a:highlight>
                  <a:srgbClr val="FFFF00"/>
                </a:highlight>
              </a:rPr>
              <a:t> All is confidential </a:t>
            </a:r>
            <a:r>
              <a:rPr lang="en" sz="2800" dirty="0"/>
              <a:t>unless permission to share</a:t>
            </a:r>
          </a:p>
        </p:txBody>
      </p:sp>
      <p:sp>
        <p:nvSpPr>
          <p:cNvPr id="5" name="Title 4"/>
          <p:cNvSpPr>
            <a:spLocks noGrp="1"/>
          </p:cNvSpPr>
          <p:nvPr>
            <p:ph type="title"/>
          </p:nvPr>
        </p:nvSpPr>
        <p:spPr/>
        <p:txBody>
          <a:bodyPr/>
          <a:lstStyle/>
          <a:p>
            <a:r>
              <a:rPr lang="en-US" dirty="0"/>
              <a:t>Caucus Confidentiality</a:t>
            </a:r>
          </a:p>
        </p:txBody>
      </p:sp>
      <p:pic>
        <p:nvPicPr>
          <p:cNvPr id="6" name="Picture 2" descr="C:\LocalData\My Pictures\mouth shut.jpg"/>
          <p:cNvPicPr>
            <a:picLocks noChangeAspect="1" noChangeArrowheads="1"/>
          </p:cNvPicPr>
          <p:nvPr/>
        </p:nvPicPr>
        <p:blipFill>
          <a:blip r:embed="rId2"/>
          <a:srcRect/>
          <a:stretch>
            <a:fillRect/>
          </a:stretch>
        </p:blipFill>
        <p:spPr bwMode="auto">
          <a:xfrm>
            <a:off x="9067800" y="152400"/>
            <a:ext cx="1162312" cy="1746644"/>
          </a:xfrm>
          <a:prstGeom prst="rect">
            <a:avLst/>
          </a:prstGeom>
          <a:noFill/>
        </p:spPr>
      </p:pic>
    </p:spTree>
    <p:extLst>
      <p:ext uri="{BB962C8B-B14F-4D97-AF65-F5344CB8AC3E}">
        <p14:creationId xmlns:p14="http://schemas.microsoft.com/office/powerpoint/2010/main" val="158523386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b="1" dirty="0"/>
              <a:t>Discuss </a:t>
            </a:r>
            <a:r>
              <a:rPr lang="en-US" sz="3200" b="1" u="sng" dirty="0"/>
              <a:t>Expectations</a:t>
            </a:r>
            <a:r>
              <a:rPr lang="en-US" sz="3200" b="1" dirty="0"/>
              <a:t> for Caucus Confidentiality at the Outset</a:t>
            </a:r>
            <a:endParaRPr lang="en-US" sz="3200" dirty="0"/>
          </a:p>
        </p:txBody>
      </p:sp>
      <p:sp>
        <p:nvSpPr>
          <p:cNvPr id="3" name="Content Placeholder 2"/>
          <p:cNvSpPr>
            <a:spLocks noGrp="1"/>
          </p:cNvSpPr>
          <p:nvPr>
            <p:ph sz="quarter" idx="1"/>
          </p:nvPr>
        </p:nvSpPr>
        <p:spPr>
          <a:xfrm>
            <a:off x="762000" y="1600200"/>
            <a:ext cx="10926064" cy="4953000"/>
          </a:xfrm>
        </p:spPr>
        <p:txBody>
          <a:bodyPr>
            <a:normAutofit/>
          </a:bodyPr>
          <a:lstStyle/>
          <a:p>
            <a:r>
              <a:rPr lang="en-US" sz="2600" b="1" u="sng" dirty="0">
                <a:solidFill>
                  <a:srgbClr val="C00000"/>
                </a:solidFill>
              </a:rPr>
              <a:t>Rule 114.13 (A) </a:t>
            </a:r>
            <a:r>
              <a:rPr lang="en-US" sz="2600" b="1" u="sng" dirty="0" err="1">
                <a:solidFill>
                  <a:srgbClr val="C00000"/>
                </a:solidFill>
              </a:rPr>
              <a:t>Subd</a:t>
            </a:r>
            <a:r>
              <a:rPr lang="en-US" sz="2600" b="1" u="sng" dirty="0">
                <a:solidFill>
                  <a:srgbClr val="C00000"/>
                </a:solidFill>
              </a:rPr>
              <a:t>. 4. Confidentiality</a:t>
            </a:r>
            <a:r>
              <a:rPr lang="en-US" sz="2600" b="1" dirty="0">
                <a:solidFill>
                  <a:srgbClr val="C00000"/>
                </a:solidFill>
              </a:rPr>
              <a:t> </a:t>
            </a:r>
            <a:r>
              <a:rPr lang="en-US" sz="2600" dirty="0"/>
              <a:t>requires the neutral to “maintain confidentiality as required by Rules 114.08, 114.10, and 114.11… and any additional agreements made with or between the parties.”</a:t>
            </a:r>
          </a:p>
          <a:p>
            <a:pPr>
              <a:buNone/>
            </a:pPr>
            <a:r>
              <a:rPr lang="en-US" sz="2600" dirty="0"/>
              <a:t>  </a:t>
            </a:r>
          </a:p>
          <a:p>
            <a:r>
              <a:rPr lang="en-US" sz="2600" b="1" u="sng" dirty="0">
                <a:solidFill>
                  <a:srgbClr val="C00000"/>
                </a:solidFill>
              </a:rPr>
              <a:t>Rule 114.13 (A) </a:t>
            </a:r>
            <a:r>
              <a:rPr lang="en-US" sz="2600" b="1" u="sng" dirty="0" err="1">
                <a:solidFill>
                  <a:srgbClr val="C00000"/>
                </a:solidFill>
              </a:rPr>
              <a:t>Subd</a:t>
            </a:r>
            <a:r>
              <a:rPr lang="en-US" sz="2600" b="1" u="sng" dirty="0">
                <a:solidFill>
                  <a:srgbClr val="C00000"/>
                </a:solidFill>
              </a:rPr>
              <a:t>. 4. Confidentiality</a:t>
            </a:r>
            <a:r>
              <a:rPr lang="en-US" sz="2600" b="1" dirty="0">
                <a:solidFill>
                  <a:srgbClr val="C00000"/>
                </a:solidFill>
              </a:rPr>
              <a:t> </a:t>
            </a:r>
            <a:r>
              <a:rPr lang="en-US" sz="2600" dirty="0"/>
              <a:t>“The Neutral shall discuss issues of confidentiality with the parties </a:t>
            </a:r>
            <a:r>
              <a:rPr lang="en-US" sz="2600" b="1" u="sng" dirty="0">
                <a:highlight>
                  <a:srgbClr val="FFFF00"/>
                </a:highlight>
              </a:rPr>
              <a:t>before</a:t>
            </a:r>
            <a:r>
              <a:rPr lang="en-US" sz="2600" u="sng" dirty="0">
                <a:highlight>
                  <a:srgbClr val="FFFF00"/>
                </a:highlight>
              </a:rPr>
              <a:t> beginning an ADR process </a:t>
            </a:r>
            <a:r>
              <a:rPr lang="en-US" sz="2600" dirty="0"/>
              <a:t>including limitations on the scope of confidentiality and the extent of confidentiality provided in any private sessions....”</a:t>
            </a:r>
          </a:p>
          <a:p>
            <a:pPr>
              <a:buNone/>
            </a:pPr>
            <a:r>
              <a:rPr lang="en-US" sz="2600" b="1" dirty="0"/>
              <a:t>				</a:t>
            </a:r>
            <a:endParaRPr lang="en-US" dirty="0"/>
          </a:p>
          <a:p>
            <a:endParaRPr lang="en-US" dirty="0"/>
          </a:p>
        </p:txBody>
      </p:sp>
      <p:pic>
        <p:nvPicPr>
          <p:cNvPr id="4098" name="Picture 2" descr="C:\LocalData\My Pictures\imagesCA8V0JG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7627" y="5276161"/>
            <a:ext cx="1436746" cy="13558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MN ADR Ethics Board Stats</a:t>
            </a:r>
          </a:p>
        </p:txBody>
      </p:sp>
      <p:sp>
        <p:nvSpPr>
          <p:cNvPr id="3" name="Text Placeholder 2"/>
          <p:cNvSpPr>
            <a:spLocks noGrp="1"/>
          </p:cNvSpPr>
          <p:nvPr>
            <p:ph type="body" idx="1"/>
          </p:nvPr>
        </p:nvSpPr>
        <p:spPr>
          <a:xfrm>
            <a:off x="816864" y="1600200"/>
            <a:ext cx="10871200" cy="4876800"/>
          </a:xfrm>
        </p:spPr>
        <p:txBody>
          <a:bodyPr>
            <a:normAutofit fontScale="92500" lnSpcReduction="10000"/>
          </a:bodyPr>
          <a:lstStyle/>
          <a:p>
            <a:pPr>
              <a:buNone/>
            </a:pPr>
            <a:r>
              <a:rPr lang="en-US" sz="2000" b="1" dirty="0"/>
              <a:t>Ethics complaints for each Rule 114 Code of Ethics Rule </a:t>
            </a:r>
            <a:endParaRPr lang="en-US" sz="2000" dirty="0"/>
          </a:p>
          <a:p>
            <a:pPr>
              <a:buNone/>
            </a:pPr>
            <a:r>
              <a:rPr lang="en-US" sz="2000" dirty="0"/>
              <a:t>(2001 - 2015):</a:t>
            </a:r>
          </a:p>
          <a:p>
            <a:pPr>
              <a:buNone/>
            </a:pPr>
            <a:endParaRPr lang="en-US" sz="2000" dirty="0"/>
          </a:p>
          <a:p>
            <a:pPr lvl="3"/>
            <a:r>
              <a:rPr lang="en-US" sz="2200" b="1" dirty="0">
                <a:highlight>
                  <a:srgbClr val="FFFF00"/>
                </a:highlight>
              </a:rPr>
              <a:t>Impartiality</a:t>
            </a:r>
            <a:r>
              <a:rPr lang="en-US" sz="2200" b="1" dirty="0"/>
              <a:t>            	</a:t>
            </a:r>
            <a:r>
              <a:rPr lang="en-US" sz="2200" b="1" dirty="0">
                <a:solidFill>
                  <a:srgbClr val="C00000"/>
                </a:solidFill>
              </a:rPr>
              <a:t>138</a:t>
            </a:r>
          </a:p>
          <a:p>
            <a:pPr lvl="3"/>
            <a:r>
              <a:rPr lang="en-US" sz="2200" b="1" dirty="0"/>
              <a:t>Conflicts of Interest 	71</a:t>
            </a:r>
          </a:p>
          <a:p>
            <a:pPr lvl="3"/>
            <a:r>
              <a:rPr lang="en-US" sz="2200" b="1" dirty="0"/>
              <a:t>Competence           	70</a:t>
            </a:r>
          </a:p>
          <a:p>
            <a:pPr lvl="3"/>
            <a:r>
              <a:rPr lang="en-US" sz="2200" b="1" dirty="0"/>
              <a:t>Confidentiality        	75</a:t>
            </a:r>
          </a:p>
          <a:p>
            <a:pPr lvl="3"/>
            <a:r>
              <a:rPr lang="en-US" sz="2200" b="1" dirty="0">
                <a:highlight>
                  <a:srgbClr val="FFFF00"/>
                </a:highlight>
              </a:rPr>
              <a:t>Quality of Process</a:t>
            </a:r>
            <a:r>
              <a:rPr lang="en-US" sz="2200" b="1" dirty="0"/>
              <a:t>    	</a:t>
            </a:r>
            <a:r>
              <a:rPr lang="en-US" sz="2200" b="1" dirty="0">
                <a:solidFill>
                  <a:srgbClr val="C00000"/>
                </a:solidFill>
              </a:rPr>
              <a:t>156</a:t>
            </a:r>
          </a:p>
          <a:p>
            <a:pPr lvl="3"/>
            <a:r>
              <a:rPr lang="en-US" sz="2200" b="1" dirty="0"/>
              <a:t>Advertising               	19</a:t>
            </a:r>
          </a:p>
          <a:p>
            <a:pPr lvl="3"/>
            <a:r>
              <a:rPr lang="en-US" sz="2200" b="1" dirty="0"/>
              <a:t>Fees                       	69</a:t>
            </a:r>
          </a:p>
          <a:p>
            <a:pPr lvl="3"/>
            <a:r>
              <a:rPr lang="en-US" sz="2200" b="1" dirty="0"/>
              <a:t>Self-Determination  	36</a:t>
            </a:r>
          </a:p>
          <a:p>
            <a:pPr lvl="3"/>
            <a:r>
              <a:rPr lang="en-US" sz="2200" b="1" dirty="0"/>
              <a:t>TOTAL		204</a:t>
            </a:r>
          </a:p>
          <a:p>
            <a:pPr lvl="3">
              <a:buNone/>
            </a:pPr>
            <a:endParaRPr lang="en-US" dirty="0"/>
          </a:p>
          <a:p>
            <a:r>
              <a:rPr lang="en-US" sz="2000" u="sng" dirty="0"/>
              <a:t>Source: Minnesota Supreme Court ADR Ethics Board</a:t>
            </a:r>
            <a:endParaRPr lang="en-US" sz="2000" dirty="0"/>
          </a:p>
          <a:p>
            <a:endParaRPr lang="en-US" dirty="0"/>
          </a:p>
        </p:txBody>
      </p:sp>
      <p:pic>
        <p:nvPicPr>
          <p:cNvPr id="4" name="Picture 2" descr="C:\LocalData\My Pictures\imagesCACXVTY8.jpg"/>
          <p:cNvPicPr>
            <a:picLocks noChangeAspect="1" noChangeArrowheads="1"/>
          </p:cNvPicPr>
          <p:nvPr/>
        </p:nvPicPr>
        <p:blipFill>
          <a:blip r:embed="rId3"/>
          <a:srcRect/>
          <a:stretch>
            <a:fillRect/>
          </a:stretch>
        </p:blipFill>
        <p:spPr bwMode="auto">
          <a:xfrm>
            <a:off x="7086600" y="2711669"/>
            <a:ext cx="3357121" cy="2514600"/>
          </a:xfrm>
          <a:prstGeom prst="rect">
            <a:avLst/>
          </a:prstGeom>
          <a:noFill/>
        </p:spPr>
      </p:pic>
    </p:spTree>
    <p:extLst>
      <p:ext uri="{BB962C8B-B14F-4D97-AF65-F5344CB8AC3E}">
        <p14:creationId xmlns:p14="http://schemas.microsoft.com/office/powerpoint/2010/main" val="157626051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Practice Tips: Caucus Confidentiality</a:t>
            </a:r>
          </a:p>
        </p:txBody>
      </p:sp>
      <p:sp>
        <p:nvSpPr>
          <p:cNvPr id="3" name="Content Placeholder 2"/>
          <p:cNvSpPr>
            <a:spLocks noGrp="1"/>
          </p:cNvSpPr>
          <p:nvPr>
            <p:ph sz="quarter" idx="1"/>
          </p:nvPr>
        </p:nvSpPr>
        <p:spPr/>
        <p:txBody>
          <a:bodyPr/>
          <a:lstStyle/>
          <a:p>
            <a:r>
              <a:rPr lang="en-US" b="1" u="sng" dirty="0">
                <a:solidFill>
                  <a:srgbClr val="C00000"/>
                </a:solidFill>
              </a:rPr>
              <a:t>Practice Tip</a:t>
            </a:r>
            <a:r>
              <a:rPr lang="en-US" b="1" dirty="0">
                <a:solidFill>
                  <a:srgbClr val="C00000"/>
                </a:solidFill>
              </a:rPr>
              <a:t>: </a:t>
            </a:r>
            <a:r>
              <a:rPr lang="en-US" dirty="0"/>
              <a:t>Mediator and parties should come to a clear understanding, before the first caucus, of the precise extent of confidentiality of communications during caucuses.</a:t>
            </a:r>
          </a:p>
          <a:p>
            <a:r>
              <a:rPr lang="en-US" b="1" u="sng" dirty="0">
                <a:solidFill>
                  <a:srgbClr val="C00000"/>
                </a:solidFill>
              </a:rPr>
              <a:t>Practice Tip</a:t>
            </a:r>
            <a:r>
              <a:rPr lang="en-US" b="1" dirty="0">
                <a:solidFill>
                  <a:srgbClr val="C00000"/>
                </a:solidFill>
              </a:rPr>
              <a:t>: </a:t>
            </a:r>
            <a:r>
              <a:rPr lang="en-US" b="1" dirty="0"/>
              <a:t>Verify</a:t>
            </a:r>
            <a:r>
              <a:rPr lang="en-US" dirty="0"/>
              <a:t> at the close of every caucus what may be disclosed.</a:t>
            </a:r>
          </a:p>
          <a:p>
            <a:endParaRPr lang="en-US" dirty="0"/>
          </a:p>
        </p:txBody>
      </p:sp>
      <p:pic>
        <p:nvPicPr>
          <p:cNvPr id="17410" name="Picture 2" descr="C:\LocalData\My Pictures\separate rooms.jpg"/>
          <p:cNvPicPr>
            <a:picLocks noChangeAspect="1" noChangeArrowheads="1"/>
          </p:cNvPicPr>
          <p:nvPr/>
        </p:nvPicPr>
        <p:blipFill>
          <a:blip r:embed="rId2"/>
          <a:srcRect/>
          <a:stretch>
            <a:fillRect/>
          </a:stretch>
        </p:blipFill>
        <p:spPr bwMode="auto">
          <a:xfrm>
            <a:off x="4572000" y="4648200"/>
            <a:ext cx="2790030" cy="1847192"/>
          </a:xfrm>
          <a:prstGeom prst="rect">
            <a:avLst/>
          </a:prstGeom>
          <a:noFill/>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Withdraw?</a:t>
            </a:r>
          </a:p>
        </p:txBody>
      </p:sp>
      <p:sp>
        <p:nvSpPr>
          <p:cNvPr id="3" name="Content Placeholder 2"/>
          <p:cNvSpPr>
            <a:spLocks noGrp="1"/>
          </p:cNvSpPr>
          <p:nvPr>
            <p:ph sz="quarter" idx="1"/>
          </p:nvPr>
        </p:nvSpPr>
        <p:spPr>
          <a:xfrm>
            <a:off x="816864" y="1600200"/>
            <a:ext cx="10689336" cy="4800600"/>
          </a:xfrm>
        </p:spPr>
        <p:txBody>
          <a:bodyPr>
            <a:normAutofit fontScale="92500"/>
          </a:bodyPr>
          <a:lstStyle/>
          <a:p>
            <a:r>
              <a:rPr lang="en-US" sz="2800" b="1" u="sng" dirty="0">
                <a:solidFill>
                  <a:srgbClr val="C00000"/>
                </a:solidFill>
              </a:rPr>
              <a:t>Rule 114.13 (A) </a:t>
            </a:r>
            <a:r>
              <a:rPr lang="en-US" sz="2800" b="1" u="sng" dirty="0" err="1">
                <a:solidFill>
                  <a:srgbClr val="C00000"/>
                </a:solidFill>
              </a:rPr>
              <a:t>Subd</a:t>
            </a:r>
            <a:r>
              <a:rPr lang="en-US" sz="2800" b="1" u="sng" dirty="0">
                <a:solidFill>
                  <a:srgbClr val="C00000"/>
                </a:solidFill>
              </a:rPr>
              <a:t>. 5. Quality of the Process </a:t>
            </a:r>
            <a:r>
              <a:rPr lang="en-US" sz="2800" dirty="0"/>
              <a:t>– would require the mediator to withdraw “if the process is being used to further </a:t>
            </a:r>
            <a:r>
              <a:rPr lang="en-US" sz="2800" u="sng" dirty="0">
                <a:highlight>
                  <a:srgbClr val="FFFF00"/>
                </a:highlight>
              </a:rPr>
              <a:t>illegal conduct</a:t>
            </a:r>
            <a:r>
              <a:rPr lang="en-US" sz="2800" dirty="0"/>
              <a:t>”</a:t>
            </a:r>
          </a:p>
          <a:p>
            <a:r>
              <a:rPr lang="en-US" sz="2800" b="1" u="sng" dirty="0">
                <a:solidFill>
                  <a:srgbClr val="C00000"/>
                </a:solidFill>
              </a:rPr>
              <a:t>Rule 114.13 (A) </a:t>
            </a:r>
            <a:r>
              <a:rPr lang="en-US" sz="2800" b="1" u="sng" dirty="0" err="1">
                <a:solidFill>
                  <a:srgbClr val="C00000"/>
                </a:solidFill>
              </a:rPr>
              <a:t>Subd</a:t>
            </a:r>
            <a:r>
              <a:rPr lang="en-US" sz="2800" b="1" u="sng" dirty="0">
                <a:solidFill>
                  <a:srgbClr val="C00000"/>
                </a:solidFill>
              </a:rPr>
              <a:t>. 1. Impartiality</a:t>
            </a:r>
            <a:r>
              <a:rPr lang="en-US" sz="2800" dirty="0"/>
              <a:t>– “Neutral shall withdraw…” if “unable to conduct the process in an impartial manner”.</a:t>
            </a:r>
            <a:endParaRPr lang="en-US" sz="2800" u="sng" dirty="0"/>
          </a:p>
          <a:p>
            <a:pPr marL="0" indent="0">
              <a:buNone/>
            </a:pPr>
            <a:endParaRPr lang="en-US" sz="2800" b="1" u="sng" dirty="0">
              <a:solidFill>
                <a:srgbClr val="C00000"/>
              </a:solidFill>
            </a:endParaRPr>
          </a:p>
          <a:p>
            <a:endParaRPr lang="en-US" sz="2800" b="1" u="sng" dirty="0">
              <a:solidFill>
                <a:srgbClr val="C00000"/>
              </a:solidFill>
            </a:endParaRPr>
          </a:p>
          <a:p>
            <a:endParaRPr lang="en-US" sz="2800" b="1" u="sng" dirty="0">
              <a:solidFill>
                <a:srgbClr val="C00000"/>
              </a:solidFill>
            </a:endParaRPr>
          </a:p>
          <a:p>
            <a:endParaRPr lang="en-US" sz="2800" b="1" u="sng" dirty="0">
              <a:solidFill>
                <a:srgbClr val="C00000"/>
              </a:solidFill>
            </a:endParaRPr>
          </a:p>
          <a:p>
            <a:r>
              <a:rPr lang="en-US" sz="2800" b="1" u="sng" dirty="0">
                <a:solidFill>
                  <a:srgbClr val="C00000"/>
                </a:solidFill>
              </a:rPr>
              <a:t>Practice Tip</a:t>
            </a:r>
            <a:r>
              <a:rPr lang="en-US" sz="2800" b="1" dirty="0">
                <a:solidFill>
                  <a:srgbClr val="C00000"/>
                </a:solidFill>
              </a:rPr>
              <a:t>: </a:t>
            </a:r>
            <a:r>
              <a:rPr lang="en-US" sz="2800" dirty="0"/>
              <a:t>The mediator may explore with Defendant the implications of telling or not telling</a:t>
            </a:r>
          </a:p>
        </p:txBody>
      </p:sp>
      <p:pic>
        <p:nvPicPr>
          <p:cNvPr id="13314" name="Picture 2" descr="C:\LocalData\My Pictures\images (8).jpg"/>
          <p:cNvPicPr>
            <a:picLocks noChangeAspect="1" noChangeArrowheads="1"/>
          </p:cNvPicPr>
          <p:nvPr/>
        </p:nvPicPr>
        <p:blipFill>
          <a:blip r:embed="rId2"/>
          <a:srcRect/>
          <a:stretch>
            <a:fillRect/>
          </a:stretch>
        </p:blipFill>
        <p:spPr bwMode="auto">
          <a:xfrm>
            <a:off x="4918472" y="3596773"/>
            <a:ext cx="2355056" cy="1637157"/>
          </a:xfrm>
          <a:prstGeom prst="rect">
            <a:avLst/>
          </a:prstGeom>
          <a:noFill/>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12. Communication with the Court</a:t>
            </a:r>
          </a:p>
        </p:txBody>
      </p:sp>
      <p:sp>
        <p:nvSpPr>
          <p:cNvPr id="3" name="Content Placeholder 2"/>
          <p:cNvSpPr>
            <a:spLocks noGrp="1"/>
          </p:cNvSpPr>
          <p:nvPr>
            <p:ph sz="quarter" idx="1"/>
          </p:nvPr>
        </p:nvSpPr>
        <p:spPr/>
        <p:txBody>
          <a:bodyPr>
            <a:normAutofit/>
          </a:bodyPr>
          <a:lstStyle/>
          <a:p>
            <a:pPr>
              <a:buNone/>
            </a:pPr>
            <a:r>
              <a:rPr lang="en-US" sz="2800" dirty="0"/>
              <a:t>Plaintiff has filed and served a motion to compel discovery against Defendant.  Defendant files an affidavit stating he responded to the discovery during mediation. The judge phones the mediator and asks for the mediator’s input regarding what information was exchanged during the mediation.</a:t>
            </a:r>
          </a:p>
        </p:txBody>
      </p:sp>
      <p:pic>
        <p:nvPicPr>
          <p:cNvPr id="4" name="Picture 3" descr="gavel.jpg"/>
          <p:cNvPicPr>
            <a:picLocks noChangeAspect="1"/>
          </p:cNvPicPr>
          <p:nvPr/>
        </p:nvPicPr>
        <p:blipFill>
          <a:blip r:embed="rId2"/>
          <a:stretch>
            <a:fillRect/>
          </a:stretch>
        </p:blipFill>
        <p:spPr>
          <a:xfrm>
            <a:off x="4267200" y="3962401"/>
            <a:ext cx="3810000" cy="2328333"/>
          </a:xfrm>
          <a:prstGeom prst="rect">
            <a:avLst/>
          </a:prstGeom>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1460500" y="274638"/>
            <a:ext cx="9207500" cy="990600"/>
          </a:xfrm>
        </p:spPr>
        <p:txBody>
          <a:bodyPr>
            <a:normAutofit/>
          </a:bodyPr>
          <a:lstStyle/>
          <a:p>
            <a:r>
              <a:rPr lang="en-US" sz="3200" dirty="0"/>
              <a:t>12. How should the mediator respond? </a:t>
            </a:r>
          </a:p>
        </p:txBody>
      </p:sp>
      <p:sp>
        <p:nvSpPr>
          <p:cNvPr id="3" name="TPAnswers"/>
          <p:cNvSpPr>
            <a:spLocks noGrp="1"/>
          </p:cNvSpPr>
          <p:nvPr>
            <p:ph type="body" idx="1"/>
            <p:custDataLst>
              <p:tags r:id="rId2"/>
            </p:custDataLst>
          </p:nvPr>
        </p:nvSpPr>
        <p:spPr>
          <a:xfrm>
            <a:off x="1219200" y="1600200"/>
            <a:ext cx="9906000" cy="4526280"/>
          </a:xfrm>
        </p:spPr>
        <p:txBody>
          <a:bodyPr>
            <a:normAutofit fontScale="92500" lnSpcReduction="10000"/>
          </a:bodyPr>
          <a:lstStyle/>
          <a:p>
            <a:pPr marL="514350" indent="-514350">
              <a:buFont typeface="+mj-lt"/>
              <a:buAutoNum type="alphaLcPeriod"/>
            </a:pPr>
            <a:r>
              <a:rPr lang="en-US" sz="3200" u="sng" dirty="0"/>
              <a:t>Verify or contradict </a:t>
            </a:r>
            <a:r>
              <a:rPr lang="en-US" sz="3200" dirty="0"/>
              <a:t>the information in Defendant’s affidavit, depending on what the mediator remembers</a:t>
            </a:r>
          </a:p>
          <a:p>
            <a:pPr marL="514350" indent="-514350">
              <a:buFont typeface="+mj-lt"/>
              <a:buAutoNum type="alphaLcPeriod"/>
            </a:pPr>
            <a:r>
              <a:rPr lang="en-US" sz="3200" u="sng" dirty="0"/>
              <a:t>Refuse to answer </a:t>
            </a:r>
            <a:r>
              <a:rPr lang="en-US" sz="3200" dirty="0"/>
              <a:t>and </a:t>
            </a:r>
            <a:r>
              <a:rPr lang="en-US" sz="3200" u="sng" dirty="0"/>
              <a:t>advise the court </a:t>
            </a:r>
            <a:r>
              <a:rPr lang="en-US" sz="3200" dirty="0"/>
              <a:t>that Rule 114 prohibits the mediator from communicating with the court about what happened at the mediation, absent consent of the parties or a court order</a:t>
            </a:r>
          </a:p>
          <a:p>
            <a:pPr marL="514350" indent="-514350">
              <a:buFont typeface="+mj-lt"/>
              <a:buAutoNum type="alphaLcPeriod"/>
            </a:pPr>
            <a:r>
              <a:rPr lang="en-US" sz="3200" u="sng" dirty="0"/>
              <a:t>Refuse to verify or contradict </a:t>
            </a:r>
            <a:r>
              <a:rPr lang="en-US" sz="3200" dirty="0"/>
              <a:t>the information, but </a:t>
            </a:r>
            <a:r>
              <a:rPr lang="en-US" sz="3200" u="sng" dirty="0"/>
              <a:t>tell</a:t>
            </a:r>
            <a:r>
              <a:rPr lang="en-US" sz="3200" dirty="0"/>
              <a:t> the Court that a </a:t>
            </a:r>
            <a:r>
              <a:rPr lang="en-US" sz="3200" u="sng" dirty="0"/>
              <a:t>ruling</a:t>
            </a:r>
            <a:r>
              <a:rPr lang="en-US" sz="3200" dirty="0"/>
              <a:t> on the motion would facilitate the mediation process</a:t>
            </a:r>
          </a:p>
          <a:p>
            <a:pPr marL="514350" indent="-514350">
              <a:buFont typeface="+mj-lt"/>
              <a:buAutoNum type="alphaLcPeriod"/>
            </a:pPr>
            <a:r>
              <a:rPr lang="en-US" sz="3200" u="sng" dirty="0"/>
              <a:t>Refuse to speak </a:t>
            </a:r>
            <a:r>
              <a:rPr lang="en-US" sz="3200" dirty="0"/>
              <a:t>with the court</a:t>
            </a:r>
          </a:p>
        </p:txBody>
      </p:sp>
      <p:sp>
        <p:nvSpPr>
          <p:cNvPr id="5" name="TPStartPoll"/>
          <p:cNvSpPr/>
          <p:nvPr/>
        </p:nvSpPr>
        <p:spPr>
          <a:xfrm>
            <a:off x="1524000" y="0"/>
            <a:ext cx="12700" cy="12700"/>
          </a:xfrm>
          <a:prstGeom prst="rect">
            <a:avLst/>
          </a:prstGeom>
          <a:solidFill>
            <a:schemeClr val="accent1">
              <a:alpha val="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PCountdownTrigger"/>
          <p:cNvSpPr/>
          <p:nvPr/>
        </p:nvSpPr>
        <p:spPr>
          <a:xfrm>
            <a:off x="1524000" y="0"/>
            <a:ext cx="12700" cy="12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98766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1460500" y="274638"/>
            <a:ext cx="9207500" cy="990600"/>
          </a:xfrm>
        </p:spPr>
        <p:txBody>
          <a:bodyPr>
            <a:normAutofit/>
          </a:bodyPr>
          <a:lstStyle/>
          <a:p>
            <a:r>
              <a:rPr lang="en-US" sz="3200" dirty="0"/>
              <a:t>12. How should the mediator respond? </a:t>
            </a:r>
          </a:p>
        </p:txBody>
      </p:sp>
      <p:sp>
        <p:nvSpPr>
          <p:cNvPr id="3" name="TPAnswers"/>
          <p:cNvSpPr>
            <a:spLocks noGrp="1"/>
          </p:cNvSpPr>
          <p:nvPr>
            <p:ph type="body" idx="1"/>
            <p:custDataLst>
              <p:tags r:id="rId2"/>
            </p:custDataLst>
          </p:nvPr>
        </p:nvSpPr>
        <p:spPr>
          <a:xfrm>
            <a:off x="1219200" y="1600200"/>
            <a:ext cx="9906000" cy="4526280"/>
          </a:xfrm>
        </p:spPr>
        <p:txBody>
          <a:bodyPr>
            <a:normAutofit fontScale="92500" lnSpcReduction="10000"/>
          </a:bodyPr>
          <a:lstStyle/>
          <a:p>
            <a:pPr marL="514350" indent="-514350">
              <a:buFont typeface="+mj-lt"/>
              <a:buAutoNum type="alphaLcPeriod"/>
            </a:pPr>
            <a:r>
              <a:rPr lang="en-US" sz="3200" u="sng" dirty="0"/>
              <a:t>Verify or contradict </a:t>
            </a:r>
            <a:r>
              <a:rPr lang="en-US" sz="3200" dirty="0"/>
              <a:t>the information in Defendant’s affidavit, depending on what the mediator remembers</a:t>
            </a:r>
          </a:p>
          <a:p>
            <a:pPr marL="514350" indent="-514350">
              <a:buFont typeface="+mj-lt"/>
              <a:buAutoNum type="alphaLcPeriod"/>
            </a:pPr>
            <a:r>
              <a:rPr lang="en-US" sz="3200" u="sng" dirty="0">
                <a:highlight>
                  <a:srgbClr val="FFFF00"/>
                </a:highlight>
              </a:rPr>
              <a:t>Refuse to answer </a:t>
            </a:r>
            <a:r>
              <a:rPr lang="en-US" sz="3200" dirty="0">
                <a:highlight>
                  <a:srgbClr val="FFFF00"/>
                </a:highlight>
              </a:rPr>
              <a:t>and </a:t>
            </a:r>
            <a:r>
              <a:rPr lang="en-US" sz="3200" u="sng" dirty="0">
                <a:highlight>
                  <a:srgbClr val="FFFF00"/>
                </a:highlight>
              </a:rPr>
              <a:t>advise the court </a:t>
            </a:r>
            <a:r>
              <a:rPr lang="en-US" sz="3200" dirty="0">
                <a:highlight>
                  <a:srgbClr val="FFFF00"/>
                </a:highlight>
              </a:rPr>
              <a:t>that Rule 114 prohibits the mediator from communicating with the court about what happened at the mediation, absent consent of the parties or a court order</a:t>
            </a:r>
          </a:p>
          <a:p>
            <a:pPr marL="514350" indent="-514350">
              <a:buFont typeface="+mj-lt"/>
              <a:buAutoNum type="alphaLcPeriod"/>
            </a:pPr>
            <a:r>
              <a:rPr lang="en-US" sz="3200" u="sng" dirty="0"/>
              <a:t>Refuse to verify or contradict </a:t>
            </a:r>
            <a:r>
              <a:rPr lang="en-US" sz="3200" dirty="0"/>
              <a:t>the information, but </a:t>
            </a:r>
            <a:r>
              <a:rPr lang="en-US" sz="3200" u="sng" dirty="0"/>
              <a:t>tell</a:t>
            </a:r>
            <a:r>
              <a:rPr lang="en-US" sz="3200" dirty="0"/>
              <a:t> the Court that a </a:t>
            </a:r>
            <a:r>
              <a:rPr lang="en-US" sz="3200" u="sng" dirty="0"/>
              <a:t>ruling</a:t>
            </a:r>
            <a:r>
              <a:rPr lang="en-US" sz="3200" dirty="0"/>
              <a:t> on the motion would facilitate the mediation process</a:t>
            </a:r>
          </a:p>
          <a:p>
            <a:pPr marL="514350" indent="-514350">
              <a:buFont typeface="+mj-lt"/>
              <a:buAutoNum type="alphaLcPeriod"/>
            </a:pPr>
            <a:r>
              <a:rPr lang="en-US" sz="3200" u="sng" dirty="0"/>
              <a:t>Refuse to speak </a:t>
            </a:r>
            <a:r>
              <a:rPr lang="en-US" sz="3200" dirty="0"/>
              <a:t>with the court</a:t>
            </a:r>
          </a:p>
        </p:txBody>
      </p:sp>
      <p:sp>
        <p:nvSpPr>
          <p:cNvPr id="5" name="TPStartPoll"/>
          <p:cNvSpPr/>
          <p:nvPr/>
        </p:nvSpPr>
        <p:spPr>
          <a:xfrm>
            <a:off x="1524000" y="0"/>
            <a:ext cx="12700" cy="12700"/>
          </a:xfrm>
          <a:prstGeom prst="rect">
            <a:avLst/>
          </a:prstGeom>
          <a:solidFill>
            <a:schemeClr val="accent1">
              <a:alpha val="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PCountdownTrigger"/>
          <p:cNvSpPr/>
          <p:nvPr/>
        </p:nvSpPr>
        <p:spPr>
          <a:xfrm>
            <a:off x="1524000" y="0"/>
            <a:ext cx="12700" cy="12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35986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47971-F08E-40B5-972F-40AA241B957D}"/>
              </a:ext>
            </a:extLst>
          </p:cNvPr>
          <p:cNvSpPr>
            <a:spLocks noGrp="1"/>
          </p:cNvSpPr>
          <p:nvPr>
            <p:ph type="title"/>
          </p:nvPr>
        </p:nvSpPr>
        <p:spPr>
          <a:xfrm>
            <a:off x="533400" y="228600"/>
            <a:ext cx="11353800" cy="990600"/>
          </a:xfrm>
        </p:spPr>
        <p:txBody>
          <a:bodyPr>
            <a:normAutofit/>
          </a:bodyPr>
          <a:lstStyle/>
          <a:p>
            <a:r>
              <a:rPr lang="en-US" sz="3600" dirty="0">
                <a:solidFill>
                  <a:schemeClr val="tx1"/>
                </a:solidFill>
              </a:rPr>
              <a:t>Rule 114.10 Communications with Parties and Court</a:t>
            </a:r>
          </a:p>
        </p:txBody>
      </p:sp>
      <p:sp>
        <p:nvSpPr>
          <p:cNvPr id="3" name="Content Placeholder 2">
            <a:extLst>
              <a:ext uri="{FF2B5EF4-FFF2-40B4-BE49-F238E27FC236}">
                <a16:creationId xmlns:a16="http://schemas.microsoft.com/office/drawing/2014/main" id="{1D959F83-901E-450D-A65F-B6EDF086410B}"/>
              </a:ext>
            </a:extLst>
          </p:cNvPr>
          <p:cNvSpPr>
            <a:spLocks noGrp="1"/>
          </p:cNvSpPr>
          <p:nvPr>
            <p:ph sz="quarter" idx="1"/>
          </p:nvPr>
        </p:nvSpPr>
        <p:spPr>
          <a:xfrm>
            <a:off x="381000" y="1600200"/>
            <a:ext cx="11506200" cy="5029200"/>
          </a:xfrm>
        </p:spPr>
        <p:txBody>
          <a:bodyPr>
            <a:normAutofit fontScale="85000" lnSpcReduction="20000"/>
          </a:bodyPr>
          <a:lstStyle/>
          <a:p>
            <a:r>
              <a:rPr lang="en-US" b="1" dirty="0">
                <a:solidFill>
                  <a:srgbClr val="C00000"/>
                </a:solidFill>
              </a:rPr>
              <a:t>Rule 114.10(c) </a:t>
            </a:r>
            <a:r>
              <a:rPr lang="en-US" u="sng" dirty="0"/>
              <a:t>Communications to Court</a:t>
            </a:r>
            <a:r>
              <a:rPr lang="en-US" u="sng" dirty="0">
                <a:solidFill>
                  <a:srgbClr val="C00000"/>
                </a:solidFill>
              </a:rPr>
              <a:t> </a:t>
            </a:r>
            <a:r>
              <a:rPr lang="en-US" b="1" i="1" u="sng" dirty="0">
                <a:solidFill>
                  <a:srgbClr val="C00000"/>
                </a:solidFill>
              </a:rPr>
              <a:t>during</a:t>
            </a:r>
            <a:r>
              <a:rPr lang="en-US" u="sng" dirty="0">
                <a:solidFill>
                  <a:srgbClr val="C00000"/>
                </a:solidFill>
              </a:rPr>
              <a:t> </a:t>
            </a:r>
            <a:r>
              <a:rPr lang="en-US" u="sng" dirty="0"/>
              <a:t>an ADR Process</a:t>
            </a:r>
            <a:r>
              <a:rPr lang="en-US" dirty="0">
                <a:solidFill>
                  <a:srgbClr val="C00000"/>
                </a:solidFill>
              </a:rPr>
              <a:t>: Neutral </a:t>
            </a:r>
            <a:r>
              <a:rPr lang="en-US" b="1" i="1" dirty="0">
                <a:solidFill>
                  <a:srgbClr val="C00000"/>
                </a:solidFill>
              </a:rPr>
              <a:t>may </a:t>
            </a:r>
            <a:r>
              <a:rPr lang="en-US" dirty="0">
                <a:solidFill>
                  <a:srgbClr val="C00000"/>
                </a:solidFill>
              </a:rPr>
              <a:t>inform the court:</a:t>
            </a:r>
          </a:p>
          <a:p>
            <a:pPr lvl="1"/>
            <a:r>
              <a:rPr lang="en-US" dirty="0"/>
              <a:t>Whether case has undergone ADR and whether settled</a:t>
            </a:r>
          </a:p>
          <a:p>
            <a:pPr lvl="1"/>
            <a:r>
              <a:rPr lang="en-US" dirty="0"/>
              <a:t>Failure to  attend or pay court ordered fees</a:t>
            </a:r>
          </a:p>
          <a:p>
            <a:pPr lvl="1"/>
            <a:r>
              <a:rPr lang="en-US" dirty="0"/>
              <a:t>Request by parties for additional time</a:t>
            </a:r>
          </a:p>
          <a:p>
            <a:pPr lvl="1"/>
            <a:r>
              <a:rPr lang="en-US" dirty="0"/>
              <a:t>With parties’ written consent, procedural action by court that would facilitate</a:t>
            </a:r>
          </a:p>
          <a:p>
            <a:pPr lvl="1"/>
            <a:r>
              <a:rPr lang="en-US" dirty="0"/>
              <a:t>Neutral’s assessment that case is inappropriate for that ADR process</a:t>
            </a:r>
          </a:p>
          <a:p>
            <a:pPr lvl="1"/>
            <a:r>
              <a:rPr lang="en-US" dirty="0">
                <a:highlight>
                  <a:srgbClr val="FFFF00"/>
                </a:highlight>
              </a:rPr>
              <a:t>Information obtained during ADR process, with parties’ consent or court order</a:t>
            </a:r>
          </a:p>
          <a:p>
            <a:r>
              <a:rPr lang="en-US" b="1" dirty="0">
                <a:solidFill>
                  <a:srgbClr val="C00000"/>
                </a:solidFill>
              </a:rPr>
              <a:t>Rule 114.10(d) </a:t>
            </a:r>
            <a:r>
              <a:rPr lang="en-US" u="sng" dirty="0"/>
              <a:t>Communications to Court </a:t>
            </a:r>
            <a:r>
              <a:rPr lang="en-US" b="1" i="1" u="sng" dirty="0">
                <a:solidFill>
                  <a:srgbClr val="C00000"/>
                </a:solidFill>
              </a:rPr>
              <a:t>after</a:t>
            </a:r>
            <a:r>
              <a:rPr lang="en-US" u="sng" dirty="0">
                <a:solidFill>
                  <a:srgbClr val="C00000"/>
                </a:solidFill>
              </a:rPr>
              <a:t> </a:t>
            </a:r>
            <a:r>
              <a:rPr lang="en-US" u="sng" dirty="0"/>
              <a:t>an ADR Process</a:t>
            </a:r>
            <a:r>
              <a:rPr lang="en-US" dirty="0">
                <a:solidFill>
                  <a:srgbClr val="C00000"/>
                </a:solidFill>
              </a:rPr>
              <a:t>: Neutral </a:t>
            </a:r>
            <a:r>
              <a:rPr lang="en-US" b="1" i="1" dirty="0">
                <a:solidFill>
                  <a:srgbClr val="C00000"/>
                </a:solidFill>
              </a:rPr>
              <a:t>may</a:t>
            </a:r>
            <a:r>
              <a:rPr lang="en-US" dirty="0">
                <a:solidFill>
                  <a:srgbClr val="C00000"/>
                </a:solidFill>
              </a:rPr>
              <a:t> inform the court:</a:t>
            </a:r>
            <a:endParaRPr lang="en-US" dirty="0"/>
          </a:p>
          <a:p>
            <a:pPr lvl="1"/>
            <a:r>
              <a:rPr lang="en-US" dirty="0"/>
              <a:t>Whether case has settled and copy of agreement</a:t>
            </a:r>
          </a:p>
          <a:p>
            <a:pPr lvl="1"/>
            <a:r>
              <a:rPr lang="en-US" dirty="0"/>
              <a:t>Case has not settled and with written consent, court actions that would facilitate</a:t>
            </a:r>
          </a:p>
          <a:p>
            <a:pPr lvl="1"/>
            <a:r>
              <a:rPr lang="en-US" dirty="0"/>
              <a:t>Failure to pay some or all of the fees</a:t>
            </a:r>
          </a:p>
          <a:p>
            <a:pPr lvl="1"/>
            <a:r>
              <a:rPr lang="en-US" dirty="0"/>
              <a:t>Notice of parenting time adjustments</a:t>
            </a:r>
          </a:p>
          <a:p>
            <a:pPr marL="365760" lvl="1" indent="0">
              <a:buNone/>
            </a:pPr>
            <a:endParaRPr lang="en-US" dirty="0"/>
          </a:p>
        </p:txBody>
      </p:sp>
      <p:pic>
        <p:nvPicPr>
          <p:cNvPr id="10244" name="Picture 4">
            <a:extLst>
              <a:ext uri="{FF2B5EF4-FFF2-40B4-BE49-F238E27FC236}">
                <a16:creationId xmlns:a16="http://schemas.microsoft.com/office/drawing/2014/main" id="{546D5C19-EF55-2DD3-BA8D-F53AB45421A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34600" y="2159000"/>
            <a:ext cx="1676400" cy="111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39696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752600"/>
            <a:ext cx="11201400" cy="4953000"/>
          </a:xfrm>
        </p:spPr>
        <p:txBody>
          <a:bodyPr/>
          <a:lstStyle/>
          <a:p>
            <a:pPr>
              <a:buNone/>
            </a:pPr>
            <a:r>
              <a:rPr lang="en-US" sz="2800" dirty="0"/>
              <a:t>Through mediation, the parties agreed to settle an employment matter and signed a </a:t>
            </a:r>
            <a:r>
              <a:rPr lang="en-US" sz="2800" u="sng" dirty="0"/>
              <a:t>memo of understanding</a:t>
            </a:r>
            <a:r>
              <a:rPr lang="en-US" sz="2800" dirty="0"/>
              <a:t>. The settlement falls apart in the drafting and one party sues to </a:t>
            </a:r>
            <a:r>
              <a:rPr lang="en-US" sz="2800" b="1" dirty="0">
                <a:solidFill>
                  <a:srgbClr val="C00000"/>
                </a:solidFill>
              </a:rPr>
              <a:t>enforce</a:t>
            </a:r>
            <a:r>
              <a:rPr lang="en-US" sz="2800" dirty="0"/>
              <a:t> the settlement terms agreed to at the mediation.  That party calls the mediator to testify as to his/her recollections as to what was </a:t>
            </a:r>
            <a:r>
              <a:rPr lang="en-US" sz="2800" b="1" dirty="0">
                <a:solidFill>
                  <a:srgbClr val="C00000"/>
                </a:solidFill>
              </a:rPr>
              <a:t>discussed</a:t>
            </a:r>
            <a:r>
              <a:rPr lang="en-US" sz="2800" dirty="0"/>
              <a:t> at mediation about the settlement terms.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8655" y="4247461"/>
            <a:ext cx="3234690" cy="2269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a:xfrm>
            <a:off x="838200" y="228600"/>
            <a:ext cx="10287000" cy="990600"/>
          </a:xfrm>
        </p:spPr>
        <p:txBody>
          <a:bodyPr>
            <a:normAutofit fontScale="90000"/>
          </a:bodyPr>
          <a:lstStyle/>
          <a:p>
            <a:r>
              <a:rPr lang="en-US" dirty="0"/>
              <a:t>13. Suit to Enforce Settlement Agreement</a:t>
            </a:r>
          </a:p>
        </p:txBody>
      </p:sp>
    </p:spTree>
    <p:extLst>
      <p:ext uri="{BB962C8B-B14F-4D97-AF65-F5344CB8AC3E}">
        <p14:creationId xmlns:p14="http://schemas.microsoft.com/office/powerpoint/2010/main" val="297898985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1003300" y="274638"/>
            <a:ext cx="10337800" cy="990600"/>
          </a:xfrm>
        </p:spPr>
        <p:txBody>
          <a:bodyPr>
            <a:normAutofit/>
          </a:bodyPr>
          <a:lstStyle/>
          <a:p>
            <a:r>
              <a:rPr lang="en-US" sz="2800" dirty="0">
                <a:solidFill>
                  <a:schemeClr val="tx1"/>
                </a:solidFill>
              </a:rPr>
              <a:t>13. Pursuant to MN ADR statutes and rules, can </a:t>
            </a:r>
            <a:r>
              <a:rPr lang="en-US" sz="2800" dirty="0">
                <a:solidFill>
                  <a:srgbClr val="C00000"/>
                </a:solidFill>
              </a:rPr>
              <a:t>mediator</a:t>
            </a:r>
            <a:r>
              <a:rPr lang="en-US" sz="2800" dirty="0">
                <a:solidFill>
                  <a:schemeClr val="tx1"/>
                </a:solidFill>
              </a:rPr>
              <a:t> testify about his/her </a:t>
            </a:r>
            <a:r>
              <a:rPr lang="en-US" sz="2800" dirty="0">
                <a:solidFill>
                  <a:srgbClr val="C00000"/>
                </a:solidFill>
              </a:rPr>
              <a:t>recollection</a:t>
            </a:r>
            <a:r>
              <a:rPr lang="en-US" sz="2800" dirty="0">
                <a:solidFill>
                  <a:schemeClr val="tx1"/>
                </a:solidFill>
              </a:rPr>
              <a:t>?</a:t>
            </a:r>
            <a:endParaRPr lang="en-US" sz="2800" dirty="0"/>
          </a:p>
        </p:txBody>
      </p:sp>
      <p:sp>
        <p:nvSpPr>
          <p:cNvPr id="3" name="TPAnswers"/>
          <p:cNvSpPr>
            <a:spLocks noGrp="1"/>
          </p:cNvSpPr>
          <p:nvPr>
            <p:ph type="body" idx="1"/>
            <p:custDataLst>
              <p:tags r:id="rId2"/>
            </p:custDataLst>
          </p:nvPr>
        </p:nvSpPr>
        <p:spPr>
          <a:xfrm>
            <a:off x="1003300" y="1600200"/>
            <a:ext cx="10337800" cy="4526280"/>
          </a:xfrm>
        </p:spPr>
        <p:txBody>
          <a:bodyPr>
            <a:normAutofit/>
          </a:bodyPr>
          <a:lstStyle/>
          <a:p>
            <a:pPr marL="939800" indent="-742950">
              <a:buFont typeface="+mj-lt"/>
              <a:buAutoNum type="alphaLcPeriod"/>
            </a:pPr>
            <a:r>
              <a:rPr lang="en-US" sz="3200" dirty="0"/>
              <a:t>Yes, if both parties consent.</a:t>
            </a:r>
          </a:p>
          <a:p>
            <a:pPr marL="939800" indent="-742950">
              <a:buFont typeface="+mj-lt"/>
              <a:buAutoNum type="alphaLcPeriod"/>
            </a:pPr>
            <a:r>
              <a:rPr lang="en-US" sz="3200" dirty="0"/>
              <a:t>Yes, this is permitted testimony, regardless of consent.</a:t>
            </a:r>
          </a:p>
          <a:p>
            <a:pPr marL="939800" indent="-742950">
              <a:buFont typeface="+mj-lt"/>
              <a:buAutoNum type="alphaLcPeriod"/>
            </a:pPr>
            <a:r>
              <a:rPr lang="en-US" sz="3200" dirty="0"/>
              <a:t>No, mediator is not “competent” to testify.</a:t>
            </a:r>
          </a:p>
          <a:p>
            <a:pPr marL="939800" indent="-742950">
              <a:buFont typeface="+mj-lt"/>
              <a:buAutoNum type="alphaLcPeriod"/>
            </a:pPr>
            <a:r>
              <a:rPr lang="en-US" sz="3200" dirty="0"/>
              <a:t>No, unless there is no other way to get this information.</a:t>
            </a:r>
          </a:p>
        </p:txBody>
      </p:sp>
      <p:sp>
        <p:nvSpPr>
          <p:cNvPr id="5" name="TPStartPoll"/>
          <p:cNvSpPr/>
          <p:nvPr/>
        </p:nvSpPr>
        <p:spPr>
          <a:xfrm>
            <a:off x="1524000" y="0"/>
            <a:ext cx="12700" cy="12700"/>
          </a:xfrm>
          <a:prstGeom prst="rect">
            <a:avLst/>
          </a:prstGeom>
          <a:solidFill>
            <a:schemeClr val="accent1">
              <a:alpha val="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PCountdownTrigger"/>
          <p:cNvSpPr/>
          <p:nvPr/>
        </p:nvSpPr>
        <p:spPr>
          <a:xfrm>
            <a:off x="1524000" y="0"/>
            <a:ext cx="12700" cy="12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77464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1003300" y="274638"/>
            <a:ext cx="10337800" cy="990600"/>
          </a:xfrm>
        </p:spPr>
        <p:txBody>
          <a:bodyPr>
            <a:normAutofit/>
          </a:bodyPr>
          <a:lstStyle/>
          <a:p>
            <a:r>
              <a:rPr lang="en-US" sz="2800" dirty="0">
                <a:solidFill>
                  <a:schemeClr val="tx1"/>
                </a:solidFill>
              </a:rPr>
              <a:t>13. Pursuant to MN ADR statutes and rules, can </a:t>
            </a:r>
            <a:r>
              <a:rPr lang="en-US" sz="2800" dirty="0">
                <a:solidFill>
                  <a:srgbClr val="C00000"/>
                </a:solidFill>
              </a:rPr>
              <a:t>mediator</a:t>
            </a:r>
            <a:r>
              <a:rPr lang="en-US" sz="2800" dirty="0">
                <a:solidFill>
                  <a:schemeClr val="tx1"/>
                </a:solidFill>
              </a:rPr>
              <a:t> testify about his/her </a:t>
            </a:r>
            <a:r>
              <a:rPr lang="en-US" sz="2800" dirty="0">
                <a:solidFill>
                  <a:srgbClr val="C00000"/>
                </a:solidFill>
              </a:rPr>
              <a:t>recollection</a:t>
            </a:r>
            <a:r>
              <a:rPr lang="en-US" sz="2800" dirty="0">
                <a:solidFill>
                  <a:schemeClr val="tx1"/>
                </a:solidFill>
              </a:rPr>
              <a:t>?</a:t>
            </a:r>
            <a:endParaRPr lang="en-US" sz="2800" dirty="0"/>
          </a:p>
        </p:txBody>
      </p:sp>
      <p:sp>
        <p:nvSpPr>
          <p:cNvPr id="3" name="TPAnswers"/>
          <p:cNvSpPr>
            <a:spLocks noGrp="1"/>
          </p:cNvSpPr>
          <p:nvPr>
            <p:ph type="body" idx="1"/>
            <p:custDataLst>
              <p:tags r:id="rId2"/>
            </p:custDataLst>
          </p:nvPr>
        </p:nvSpPr>
        <p:spPr>
          <a:xfrm>
            <a:off x="1003300" y="1600200"/>
            <a:ext cx="10337800" cy="4526280"/>
          </a:xfrm>
        </p:spPr>
        <p:txBody>
          <a:bodyPr>
            <a:normAutofit/>
          </a:bodyPr>
          <a:lstStyle/>
          <a:p>
            <a:pPr marL="939800" indent="-742950">
              <a:buFont typeface="+mj-lt"/>
              <a:buAutoNum type="alphaLcPeriod"/>
            </a:pPr>
            <a:r>
              <a:rPr lang="en-US" sz="3200" dirty="0"/>
              <a:t>Yes, if both parties consent.</a:t>
            </a:r>
          </a:p>
          <a:p>
            <a:pPr marL="939800" indent="-742950">
              <a:buFont typeface="+mj-lt"/>
              <a:buAutoNum type="alphaLcPeriod"/>
            </a:pPr>
            <a:r>
              <a:rPr lang="en-US" sz="3200" dirty="0"/>
              <a:t>Yes, this is permitted testimony, regardless of consent.</a:t>
            </a:r>
          </a:p>
          <a:p>
            <a:pPr marL="939800" indent="-742950">
              <a:buFont typeface="+mj-lt"/>
              <a:buAutoNum type="alphaLcPeriod"/>
            </a:pPr>
            <a:r>
              <a:rPr lang="en-US" sz="3200" dirty="0">
                <a:highlight>
                  <a:srgbClr val="FFFF00"/>
                </a:highlight>
              </a:rPr>
              <a:t>No, mediator is not “competent” to testify</a:t>
            </a:r>
            <a:r>
              <a:rPr lang="en-US" sz="3200" dirty="0"/>
              <a:t>.</a:t>
            </a:r>
          </a:p>
          <a:p>
            <a:pPr marL="939800" indent="-742950">
              <a:buFont typeface="+mj-lt"/>
              <a:buAutoNum type="alphaLcPeriod"/>
            </a:pPr>
            <a:r>
              <a:rPr lang="en-US" sz="3200" dirty="0"/>
              <a:t>No, unless there is no other way to get this information.</a:t>
            </a:r>
          </a:p>
        </p:txBody>
      </p:sp>
      <p:sp>
        <p:nvSpPr>
          <p:cNvPr id="5" name="TPStartPoll"/>
          <p:cNvSpPr/>
          <p:nvPr/>
        </p:nvSpPr>
        <p:spPr>
          <a:xfrm>
            <a:off x="1524000" y="0"/>
            <a:ext cx="12700" cy="12700"/>
          </a:xfrm>
          <a:prstGeom prst="rect">
            <a:avLst/>
          </a:prstGeom>
          <a:solidFill>
            <a:schemeClr val="accent1">
              <a:alpha val="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PCountdownTrigger"/>
          <p:cNvSpPr/>
          <p:nvPr/>
        </p:nvSpPr>
        <p:spPr>
          <a:xfrm>
            <a:off x="1524000" y="0"/>
            <a:ext cx="12700" cy="12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49233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28600"/>
            <a:ext cx="9677400" cy="990600"/>
          </a:xfrm>
        </p:spPr>
        <p:txBody>
          <a:bodyPr>
            <a:normAutofit/>
          </a:bodyPr>
          <a:lstStyle/>
          <a:p>
            <a:r>
              <a:rPr lang="en-US" sz="4000" b="1" dirty="0"/>
              <a:t>Mediators: “</a:t>
            </a:r>
            <a:r>
              <a:rPr lang="en-US" sz="4000" b="1" dirty="0">
                <a:solidFill>
                  <a:srgbClr val="C00000"/>
                </a:solidFill>
              </a:rPr>
              <a:t>Not Competent</a:t>
            </a:r>
            <a:r>
              <a:rPr lang="en-US" sz="4000" b="1" dirty="0"/>
              <a:t>” to Testify</a:t>
            </a:r>
          </a:p>
        </p:txBody>
      </p:sp>
      <p:sp>
        <p:nvSpPr>
          <p:cNvPr id="3" name="Content Placeholder 2"/>
          <p:cNvSpPr>
            <a:spLocks noGrp="1"/>
          </p:cNvSpPr>
          <p:nvPr>
            <p:ph sz="quarter" idx="1"/>
          </p:nvPr>
        </p:nvSpPr>
        <p:spPr/>
        <p:txBody>
          <a:bodyPr>
            <a:normAutofit/>
          </a:bodyPr>
          <a:lstStyle/>
          <a:p>
            <a:pPr>
              <a:buNone/>
            </a:pPr>
            <a:r>
              <a:rPr lang="en-US" sz="2400" b="1" dirty="0"/>
              <a:t>Minn. Stat. 595.02, </a:t>
            </a:r>
            <a:r>
              <a:rPr lang="en-US" sz="2400" b="1" dirty="0" err="1"/>
              <a:t>Subd</a:t>
            </a:r>
            <a:r>
              <a:rPr lang="en-US" sz="2400" b="1" dirty="0"/>
              <a:t>. 1a. ADR Privilege</a:t>
            </a:r>
            <a:endParaRPr lang="en-US" sz="2400" dirty="0"/>
          </a:p>
          <a:p>
            <a:pPr fontAlgn="base">
              <a:buNone/>
            </a:pPr>
            <a:r>
              <a:rPr lang="en-US" sz="2400" dirty="0"/>
              <a:t> </a:t>
            </a:r>
            <a:r>
              <a:rPr lang="en-US" sz="2400" u="sng" dirty="0"/>
              <a:t>Mediators </a:t>
            </a:r>
            <a:r>
              <a:rPr lang="en-US" sz="2400" b="1" u="sng" dirty="0"/>
              <a:t>shall not </a:t>
            </a:r>
            <a:r>
              <a:rPr lang="en-US" sz="2400" u="sng" dirty="0"/>
              <a:t>…. “</a:t>
            </a:r>
            <a:r>
              <a:rPr lang="en-US" sz="2400" u="sng" dirty="0">
                <a:solidFill>
                  <a:srgbClr val="C00000"/>
                </a:solidFill>
              </a:rPr>
              <a:t>be </a:t>
            </a:r>
            <a:r>
              <a:rPr lang="en-US" sz="2400" b="1" u="sng" dirty="0">
                <a:solidFill>
                  <a:srgbClr val="C00000"/>
                </a:solidFill>
              </a:rPr>
              <a:t>competent</a:t>
            </a:r>
            <a:r>
              <a:rPr lang="en-US" sz="2400" u="sng" dirty="0">
                <a:solidFill>
                  <a:srgbClr val="C00000"/>
                </a:solidFill>
              </a:rPr>
              <a:t> to testify, in any subsequent civil proceeding …. as to any statement </a:t>
            </a:r>
            <a:r>
              <a:rPr lang="en-US" sz="2400" u="sng" dirty="0"/>
              <a:t>… occurring at or in conjunction with the prior” mediation</a:t>
            </a:r>
            <a:r>
              <a:rPr lang="en-US" sz="2400" dirty="0"/>
              <a:t>…, “except as to any statement or conduct that could:</a:t>
            </a:r>
          </a:p>
          <a:p>
            <a:pPr fontAlgn="base">
              <a:buNone/>
            </a:pPr>
            <a:r>
              <a:rPr lang="en-US" sz="2400" dirty="0"/>
              <a:t>		(1) constitute a crime;</a:t>
            </a:r>
          </a:p>
          <a:p>
            <a:pPr fontAlgn="base">
              <a:buNone/>
            </a:pPr>
            <a:r>
              <a:rPr lang="en-US" sz="2400" dirty="0"/>
              <a:t>		(2) give rise to disqualification proceedings under the Rules of Professional Conduct for attorneys; or</a:t>
            </a:r>
          </a:p>
          <a:p>
            <a:pPr fontAlgn="base">
              <a:buNone/>
            </a:pPr>
            <a:r>
              <a:rPr lang="en-US" sz="2400" dirty="0"/>
              <a:t>		(3) constitute professional misconduct.”</a:t>
            </a:r>
          </a:p>
          <a:p>
            <a:pPr>
              <a:buNone/>
            </a:pPr>
            <a:endParaRPr lang="en-US" b="1" dirty="0"/>
          </a:p>
          <a:p>
            <a:endParaRPr lang="en-US" dirty="0"/>
          </a:p>
        </p:txBody>
      </p:sp>
      <p:pic>
        <p:nvPicPr>
          <p:cNvPr id="4" name="Picture 2" descr="C:\LocalData\My Pictures\hand out.jpg"/>
          <p:cNvPicPr>
            <a:picLocks noChangeAspect="1" noChangeArrowheads="1"/>
          </p:cNvPicPr>
          <p:nvPr/>
        </p:nvPicPr>
        <p:blipFill>
          <a:blip r:embed="rId3"/>
          <a:srcRect/>
          <a:stretch>
            <a:fillRect/>
          </a:stretch>
        </p:blipFill>
        <p:spPr bwMode="auto">
          <a:xfrm>
            <a:off x="8229600" y="4953000"/>
            <a:ext cx="2222285" cy="138501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5556E-717F-4653-87AB-1422C04878B4}"/>
              </a:ext>
            </a:extLst>
          </p:cNvPr>
          <p:cNvSpPr>
            <a:spLocks noGrp="1"/>
          </p:cNvSpPr>
          <p:nvPr>
            <p:ph type="title"/>
          </p:nvPr>
        </p:nvSpPr>
        <p:spPr/>
        <p:txBody>
          <a:bodyPr/>
          <a:lstStyle/>
          <a:p>
            <a:pPr algn="ctr"/>
            <a:r>
              <a:rPr lang="en-US" b="1" dirty="0"/>
              <a:t>Rule 114: Procedural Confidentiality</a:t>
            </a:r>
          </a:p>
        </p:txBody>
      </p:sp>
      <p:sp>
        <p:nvSpPr>
          <p:cNvPr id="3" name="Content Placeholder 2">
            <a:extLst>
              <a:ext uri="{FF2B5EF4-FFF2-40B4-BE49-F238E27FC236}">
                <a16:creationId xmlns:a16="http://schemas.microsoft.com/office/drawing/2014/main" id="{E125AB3E-B913-4B26-BF6F-39C22FB869DB}"/>
              </a:ext>
            </a:extLst>
          </p:cNvPr>
          <p:cNvSpPr>
            <a:spLocks noGrp="1"/>
          </p:cNvSpPr>
          <p:nvPr>
            <p:ph sz="quarter" idx="1"/>
          </p:nvPr>
        </p:nvSpPr>
        <p:spPr>
          <a:xfrm>
            <a:off x="816864" y="1981200"/>
            <a:ext cx="10871200" cy="4114800"/>
          </a:xfrm>
        </p:spPr>
        <p:txBody>
          <a:bodyPr>
            <a:normAutofit/>
          </a:bodyPr>
          <a:lstStyle/>
          <a:p>
            <a:r>
              <a:rPr lang="en-US" dirty="0"/>
              <a:t>Rule 114.07 Use of ADR Evidence in Court</a:t>
            </a:r>
          </a:p>
          <a:p>
            <a:r>
              <a:rPr lang="en-US" dirty="0"/>
              <a:t>Rule 114.08 Neutral’s Duty of Confidentiality</a:t>
            </a:r>
          </a:p>
          <a:p>
            <a:r>
              <a:rPr lang="en-US" dirty="0"/>
              <a:t>Rule 114.10 Communication with Parties and Court in ADR Process</a:t>
            </a:r>
          </a:p>
          <a:p>
            <a:pPr marL="365760" lvl="1" indent="0">
              <a:buNone/>
            </a:pPr>
            <a:endParaRPr lang="en-US" dirty="0">
              <a:solidFill>
                <a:schemeClr val="accent1"/>
              </a:solidFill>
            </a:endParaRPr>
          </a:p>
          <a:p>
            <a:pPr marL="365760" lvl="1" indent="0">
              <a:buNone/>
            </a:pPr>
            <a:endParaRPr lang="en-US" sz="2000" b="1" i="1" dirty="0">
              <a:solidFill>
                <a:schemeClr val="accent1"/>
              </a:solidFill>
            </a:endParaRPr>
          </a:p>
          <a:p>
            <a:pPr marL="365760" lvl="1" indent="0">
              <a:buNone/>
            </a:pPr>
            <a:endParaRPr lang="en-US" sz="2000" b="1" i="1" dirty="0">
              <a:solidFill>
                <a:schemeClr val="accent1"/>
              </a:solidFill>
            </a:endParaRPr>
          </a:p>
        </p:txBody>
      </p:sp>
      <p:pic>
        <p:nvPicPr>
          <p:cNvPr id="4" name="Picture 3">
            <a:extLst>
              <a:ext uri="{FF2B5EF4-FFF2-40B4-BE49-F238E27FC236}">
                <a16:creationId xmlns:a16="http://schemas.microsoft.com/office/drawing/2014/main" id="{345EA0B9-9D15-4879-89B8-5C10CB847355}"/>
              </a:ext>
            </a:extLst>
          </p:cNvPr>
          <p:cNvPicPr>
            <a:picLocks noChangeAspect="1"/>
          </p:cNvPicPr>
          <p:nvPr/>
        </p:nvPicPr>
        <p:blipFill>
          <a:blip r:embed="rId2"/>
          <a:stretch>
            <a:fillRect/>
          </a:stretch>
        </p:blipFill>
        <p:spPr>
          <a:xfrm>
            <a:off x="4854819" y="4038600"/>
            <a:ext cx="2482361" cy="2133600"/>
          </a:xfrm>
          <a:prstGeom prst="rect">
            <a:avLst/>
          </a:prstGeom>
        </p:spPr>
      </p:pic>
    </p:spTree>
    <p:extLst>
      <p:ext uri="{BB962C8B-B14F-4D97-AF65-F5344CB8AC3E}">
        <p14:creationId xmlns:p14="http://schemas.microsoft.com/office/powerpoint/2010/main" val="31710559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b="1" dirty="0"/>
              <a:t>Mediation Statements Inadmissible</a:t>
            </a:r>
            <a:endParaRPr lang="en-US" sz="3200" dirty="0"/>
          </a:p>
        </p:txBody>
      </p:sp>
      <p:sp>
        <p:nvSpPr>
          <p:cNvPr id="3" name="Content Placeholder 2"/>
          <p:cNvSpPr>
            <a:spLocks noGrp="1"/>
          </p:cNvSpPr>
          <p:nvPr>
            <p:ph sz="quarter" idx="1"/>
          </p:nvPr>
        </p:nvSpPr>
        <p:spPr>
          <a:xfrm>
            <a:off x="685800" y="1752600"/>
            <a:ext cx="11002264" cy="3657600"/>
          </a:xfrm>
        </p:spPr>
        <p:txBody>
          <a:bodyPr>
            <a:normAutofit fontScale="92500" lnSpcReduction="10000"/>
          </a:bodyPr>
          <a:lstStyle/>
          <a:p>
            <a:r>
              <a:rPr lang="en-US" sz="3000" b="1" u="sng" dirty="0">
                <a:solidFill>
                  <a:srgbClr val="C00000"/>
                </a:solidFill>
              </a:rPr>
              <a:t>Rule 114.07 </a:t>
            </a:r>
            <a:r>
              <a:rPr lang="en-US" sz="3000" u="sng" dirty="0"/>
              <a:t>Use of ADR Evidence in Court</a:t>
            </a:r>
            <a:endParaRPr lang="en-US" sz="3000" dirty="0"/>
          </a:p>
          <a:p>
            <a:pPr lvl="1"/>
            <a:r>
              <a:rPr lang="en-US" sz="3000" dirty="0"/>
              <a:t>“(b) </a:t>
            </a:r>
            <a:r>
              <a:rPr lang="en-US" sz="3000" dirty="0">
                <a:highlight>
                  <a:srgbClr val="FFFF00"/>
                </a:highlight>
              </a:rPr>
              <a:t>Inadmissibility</a:t>
            </a:r>
            <a:r>
              <a:rPr lang="en-US" sz="3000" dirty="0"/>
              <a:t>. Subject to Minnesota Statutes, section 595.02, … no statements made …in non-binding ADR processes that are not otherwise discoverable shall be subject to discovery or other disclosure.  Such evidence is </a:t>
            </a:r>
            <a:r>
              <a:rPr lang="en-US" sz="3000" b="1" i="1" u="sng" dirty="0">
                <a:solidFill>
                  <a:srgbClr val="C00000"/>
                </a:solidFill>
              </a:rPr>
              <a:t>inadmissible for any purpose </a:t>
            </a:r>
            <a:r>
              <a:rPr lang="en-US" sz="3000" dirty="0"/>
              <a:t>at a later trial, including for impeachment.” (emphasis supplied)</a:t>
            </a:r>
            <a:endParaRPr lang="en-US" dirty="0"/>
          </a:p>
          <a:p>
            <a:pPr>
              <a:buNone/>
            </a:pPr>
            <a:endParaRPr lang="en-US" sz="2400" dirty="0"/>
          </a:p>
          <a:p>
            <a:pPr>
              <a:buNone/>
            </a:pPr>
            <a:endParaRPr lang="en-US" sz="2400" dirty="0"/>
          </a:p>
          <a:p>
            <a:pPr>
              <a:buNone/>
            </a:pPr>
            <a:r>
              <a:rPr lang="en-US" sz="2400" dirty="0"/>
              <a:t>				</a:t>
            </a:r>
          </a:p>
        </p:txBody>
      </p:sp>
      <p:pic>
        <p:nvPicPr>
          <p:cNvPr id="12291" name="Picture 3" descr="C:\LocalData\My Pictures\keep out.jpg"/>
          <p:cNvPicPr>
            <a:picLocks noChangeAspect="1" noChangeArrowheads="1"/>
          </p:cNvPicPr>
          <p:nvPr/>
        </p:nvPicPr>
        <p:blipFill>
          <a:blip r:embed="rId2"/>
          <a:srcRect/>
          <a:stretch>
            <a:fillRect/>
          </a:stretch>
        </p:blipFill>
        <p:spPr bwMode="auto">
          <a:xfrm>
            <a:off x="5181600" y="4474495"/>
            <a:ext cx="1589631" cy="1985062"/>
          </a:xfrm>
          <a:prstGeom prst="rect">
            <a:avLst/>
          </a:prstGeom>
          <a:noFill/>
        </p:spPr>
      </p:pic>
    </p:spTree>
    <p:extLst>
      <p:ext uri="{BB962C8B-B14F-4D97-AF65-F5344CB8AC3E}">
        <p14:creationId xmlns:p14="http://schemas.microsoft.com/office/powerpoint/2010/main" val="105995473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a:xfrm>
            <a:off x="2895600" y="1447800"/>
            <a:ext cx="7620000" cy="1295400"/>
          </a:xfrm>
        </p:spPr>
        <p:txBody>
          <a:bodyPr>
            <a:normAutofit/>
          </a:bodyPr>
          <a:lstStyle/>
          <a:p>
            <a:r>
              <a:rPr lang="en-US" sz="3600" dirty="0"/>
              <a:t>Conflicts of Interest: </a:t>
            </a:r>
            <a:br>
              <a:rPr lang="en-US" sz="3600" dirty="0"/>
            </a:br>
            <a:r>
              <a:rPr lang="en-US" sz="3600" dirty="0"/>
              <a:t>Subsequent Representation</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188485"/>
            <a:ext cx="3200400" cy="2462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603900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14. New Business?</a:t>
            </a:r>
          </a:p>
        </p:txBody>
      </p:sp>
      <p:sp>
        <p:nvSpPr>
          <p:cNvPr id="3" name="Content Placeholder 2"/>
          <p:cNvSpPr>
            <a:spLocks noGrp="1"/>
          </p:cNvSpPr>
          <p:nvPr>
            <p:ph sz="quarter" idx="1"/>
          </p:nvPr>
        </p:nvSpPr>
        <p:spPr>
          <a:xfrm>
            <a:off x="816864" y="1752600"/>
            <a:ext cx="10871200" cy="4343400"/>
          </a:xfrm>
        </p:spPr>
        <p:txBody>
          <a:bodyPr/>
          <a:lstStyle/>
          <a:p>
            <a:pPr>
              <a:buNone/>
            </a:pPr>
            <a:r>
              <a:rPr lang="en-US" dirty="0"/>
              <a:t>Plaintiff was so impressed with the mediator’s substantive knowledge that, three months after the mediation, Plaintiff asked the mediator if the mediator would represent her in another lawsuit.</a:t>
            </a:r>
          </a:p>
        </p:txBody>
      </p:sp>
      <p:pic>
        <p:nvPicPr>
          <p:cNvPr id="4" name="Picture 3" descr="Opportunity%204.jpg"/>
          <p:cNvPicPr>
            <a:picLocks noChangeAspect="1"/>
          </p:cNvPicPr>
          <p:nvPr/>
        </p:nvPicPr>
        <p:blipFill>
          <a:blip r:embed="rId3"/>
          <a:stretch>
            <a:fillRect/>
          </a:stretch>
        </p:blipFill>
        <p:spPr>
          <a:xfrm>
            <a:off x="5041868" y="3465028"/>
            <a:ext cx="2108263" cy="3164372"/>
          </a:xfrm>
          <a:prstGeom prst="rect">
            <a:avLst/>
          </a:prstGeo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952500" y="274638"/>
            <a:ext cx="9918700" cy="990600"/>
          </a:xfrm>
        </p:spPr>
        <p:txBody>
          <a:bodyPr/>
          <a:lstStyle/>
          <a:p>
            <a:r>
              <a:rPr lang="en-US" dirty="0"/>
              <a:t>14. The mediator:</a:t>
            </a:r>
          </a:p>
        </p:txBody>
      </p:sp>
      <p:sp>
        <p:nvSpPr>
          <p:cNvPr id="3" name="TPAnswers"/>
          <p:cNvSpPr>
            <a:spLocks noGrp="1"/>
          </p:cNvSpPr>
          <p:nvPr>
            <p:ph type="body" idx="1"/>
            <p:custDataLst>
              <p:tags r:id="rId2"/>
            </p:custDataLst>
          </p:nvPr>
        </p:nvSpPr>
        <p:spPr>
          <a:xfrm>
            <a:off x="1079500" y="1816100"/>
            <a:ext cx="10248900" cy="4310380"/>
          </a:xfrm>
        </p:spPr>
        <p:txBody>
          <a:bodyPr>
            <a:normAutofit/>
          </a:bodyPr>
          <a:lstStyle/>
          <a:p>
            <a:pPr marL="514350" indent="-514350">
              <a:buFont typeface="+mj-lt"/>
              <a:buAutoNum type="alphaLcPeriod"/>
            </a:pPr>
            <a:r>
              <a:rPr lang="en-US" sz="3200" u="sng" dirty="0"/>
              <a:t>may take</a:t>
            </a:r>
            <a:r>
              <a:rPr lang="en-US" sz="3200" dirty="0"/>
              <a:t> the new case; it raises no ethical issues.</a:t>
            </a:r>
          </a:p>
          <a:p>
            <a:pPr marL="514350" indent="-514350">
              <a:buFont typeface="+mj-lt"/>
              <a:buAutoNum type="alphaLcPeriod"/>
            </a:pPr>
            <a:r>
              <a:rPr lang="en-US" sz="3200" u="sng" dirty="0"/>
              <a:t>may take</a:t>
            </a:r>
            <a:r>
              <a:rPr lang="en-US" sz="3200" dirty="0"/>
              <a:t> the case with the oral consent of the parties and if </a:t>
            </a:r>
            <a:r>
              <a:rPr lang="en-US" sz="3200" u="sng" dirty="0"/>
              <a:t>3 months</a:t>
            </a:r>
            <a:r>
              <a:rPr lang="en-US" sz="3200" dirty="0"/>
              <a:t> is a “reasonable time”.</a:t>
            </a:r>
          </a:p>
          <a:p>
            <a:pPr marL="514350" indent="-514350">
              <a:buFont typeface="+mj-lt"/>
              <a:buAutoNum type="alphaLcPeriod"/>
            </a:pPr>
            <a:r>
              <a:rPr lang="en-US" sz="3200" u="sng" dirty="0"/>
              <a:t>may take</a:t>
            </a:r>
            <a:r>
              <a:rPr lang="en-US" sz="3200" dirty="0"/>
              <a:t> the case IF the new lawsuit does </a:t>
            </a:r>
            <a:r>
              <a:rPr lang="en-US" sz="3200" u="sng" dirty="0"/>
              <a:t>not involve a substantially factually-related matter</a:t>
            </a:r>
            <a:r>
              <a:rPr lang="en-US" sz="3200" dirty="0"/>
              <a:t>.</a:t>
            </a:r>
          </a:p>
          <a:p>
            <a:pPr marL="514350" indent="-514350">
              <a:buFont typeface="+mj-lt"/>
              <a:buAutoNum type="alphaLcPeriod"/>
            </a:pPr>
            <a:r>
              <a:rPr lang="en-US" sz="3200" u="sng" dirty="0"/>
              <a:t>may NOT </a:t>
            </a:r>
            <a:r>
              <a:rPr lang="en-US" sz="3200" dirty="0"/>
              <a:t>take the case.</a:t>
            </a:r>
          </a:p>
        </p:txBody>
      </p:sp>
      <p:sp>
        <p:nvSpPr>
          <p:cNvPr id="5" name="TPStartPoll"/>
          <p:cNvSpPr/>
          <p:nvPr/>
        </p:nvSpPr>
        <p:spPr>
          <a:xfrm>
            <a:off x="1524000" y="0"/>
            <a:ext cx="12700" cy="12700"/>
          </a:xfrm>
          <a:prstGeom prst="rect">
            <a:avLst/>
          </a:prstGeom>
          <a:solidFill>
            <a:schemeClr val="accent1">
              <a:alpha val="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PCountdownTrigger"/>
          <p:cNvSpPr/>
          <p:nvPr/>
        </p:nvSpPr>
        <p:spPr>
          <a:xfrm>
            <a:off x="1524000" y="0"/>
            <a:ext cx="12700" cy="12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534295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952500" y="274638"/>
            <a:ext cx="9918700" cy="990600"/>
          </a:xfrm>
        </p:spPr>
        <p:txBody>
          <a:bodyPr/>
          <a:lstStyle/>
          <a:p>
            <a:r>
              <a:rPr lang="en-US" dirty="0"/>
              <a:t>14. The mediator:</a:t>
            </a:r>
          </a:p>
        </p:txBody>
      </p:sp>
      <p:sp>
        <p:nvSpPr>
          <p:cNvPr id="3" name="TPAnswers"/>
          <p:cNvSpPr>
            <a:spLocks noGrp="1"/>
          </p:cNvSpPr>
          <p:nvPr>
            <p:ph type="body" idx="1"/>
            <p:custDataLst>
              <p:tags r:id="rId2"/>
            </p:custDataLst>
          </p:nvPr>
        </p:nvSpPr>
        <p:spPr>
          <a:xfrm>
            <a:off x="1079500" y="1816100"/>
            <a:ext cx="10248900" cy="4310380"/>
          </a:xfrm>
        </p:spPr>
        <p:txBody>
          <a:bodyPr>
            <a:normAutofit/>
          </a:bodyPr>
          <a:lstStyle/>
          <a:p>
            <a:pPr marL="514350" indent="-514350">
              <a:buFont typeface="+mj-lt"/>
              <a:buAutoNum type="alphaLcPeriod"/>
            </a:pPr>
            <a:r>
              <a:rPr lang="en-US" sz="3200" u="sng" dirty="0"/>
              <a:t>may take</a:t>
            </a:r>
            <a:r>
              <a:rPr lang="en-US" sz="3200" dirty="0"/>
              <a:t> the new case; it raises no ethical issues.</a:t>
            </a:r>
          </a:p>
          <a:p>
            <a:pPr marL="514350" indent="-514350">
              <a:buFont typeface="+mj-lt"/>
              <a:buAutoNum type="alphaLcPeriod"/>
            </a:pPr>
            <a:r>
              <a:rPr lang="en-US" sz="3200" u="sng" dirty="0"/>
              <a:t>may take </a:t>
            </a:r>
            <a:r>
              <a:rPr lang="en-US" sz="3200" dirty="0"/>
              <a:t>the case with the oral consent of the parties and if </a:t>
            </a:r>
            <a:r>
              <a:rPr lang="en-US" sz="3200" u="sng" dirty="0"/>
              <a:t>3 months</a:t>
            </a:r>
            <a:r>
              <a:rPr lang="en-US" sz="3200" dirty="0"/>
              <a:t> is a “reasonable time”.</a:t>
            </a:r>
          </a:p>
          <a:p>
            <a:pPr marL="514350" indent="-514350">
              <a:buFont typeface="+mj-lt"/>
              <a:buAutoNum type="alphaLcPeriod"/>
            </a:pPr>
            <a:r>
              <a:rPr lang="en-US" sz="3200" u="sng" dirty="0">
                <a:highlight>
                  <a:srgbClr val="FFFF00"/>
                </a:highlight>
              </a:rPr>
              <a:t>may take</a:t>
            </a:r>
            <a:r>
              <a:rPr lang="en-US" sz="3200" dirty="0">
                <a:highlight>
                  <a:srgbClr val="FFFF00"/>
                </a:highlight>
              </a:rPr>
              <a:t> the case IF the new lawsuit does </a:t>
            </a:r>
            <a:r>
              <a:rPr lang="en-US" sz="3200" u="sng" dirty="0">
                <a:highlight>
                  <a:srgbClr val="FFFF00"/>
                </a:highlight>
              </a:rPr>
              <a:t>not involve a substantially factually-related matter</a:t>
            </a:r>
            <a:r>
              <a:rPr lang="en-US" sz="3200" dirty="0">
                <a:highlight>
                  <a:srgbClr val="FFFF00"/>
                </a:highlight>
              </a:rPr>
              <a:t>.</a:t>
            </a:r>
          </a:p>
          <a:p>
            <a:pPr marL="514350" indent="-514350">
              <a:buFont typeface="+mj-lt"/>
              <a:buAutoNum type="alphaLcPeriod"/>
            </a:pPr>
            <a:r>
              <a:rPr lang="en-US" sz="3200" u="sng" dirty="0"/>
              <a:t>may NOT </a:t>
            </a:r>
            <a:r>
              <a:rPr lang="en-US" sz="3200" dirty="0"/>
              <a:t>take the case.</a:t>
            </a:r>
          </a:p>
        </p:txBody>
      </p:sp>
      <p:sp>
        <p:nvSpPr>
          <p:cNvPr id="5" name="TPStartPoll"/>
          <p:cNvSpPr/>
          <p:nvPr/>
        </p:nvSpPr>
        <p:spPr>
          <a:xfrm>
            <a:off x="1524000" y="0"/>
            <a:ext cx="12700" cy="12700"/>
          </a:xfrm>
          <a:prstGeom prst="rect">
            <a:avLst/>
          </a:prstGeom>
          <a:solidFill>
            <a:schemeClr val="accent1">
              <a:alpha val="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PCountdownTrigger"/>
          <p:cNvSpPr/>
          <p:nvPr/>
        </p:nvSpPr>
        <p:spPr>
          <a:xfrm>
            <a:off x="1524000" y="0"/>
            <a:ext cx="12700" cy="12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18859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t>Conflicts of Interest</a:t>
            </a:r>
            <a:r>
              <a:rPr lang="en-US" sz="3200" dirty="0"/>
              <a:t>: Subsequent Representation</a:t>
            </a:r>
          </a:p>
        </p:txBody>
      </p:sp>
      <p:sp>
        <p:nvSpPr>
          <p:cNvPr id="3" name="Content Placeholder 2"/>
          <p:cNvSpPr>
            <a:spLocks noGrp="1"/>
          </p:cNvSpPr>
          <p:nvPr>
            <p:ph sz="quarter" idx="1"/>
          </p:nvPr>
        </p:nvSpPr>
        <p:spPr>
          <a:xfrm>
            <a:off x="816864" y="1828800"/>
            <a:ext cx="10871200" cy="4267200"/>
          </a:xfrm>
        </p:spPr>
        <p:txBody>
          <a:bodyPr/>
          <a:lstStyle/>
          <a:p>
            <a:r>
              <a:rPr lang="en-US" dirty="0"/>
              <a:t>Minnesota Rules of Professional Conduct 1.12 Former Judge, Arbitrator, Mediator, or Other Third-Party Neutral</a:t>
            </a:r>
          </a:p>
          <a:p>
            <a:r>
              <a:rPr lang="en-US" dirty="0">
                <a:solidFill>
                  <a:srgbClr val="C00000"/>
                </a:solidFill>
              </a:rPr>
              <a:t>Rule 114.13 (A) </a:t>
            </a:r>
            <a:r>
              <a:rPr lang="en-US" dirty="0" err="1">
                <a:solidFill>
                  <a:srgbClr val="C00000"/>
                </a:solidFill>
              </a:rPr>
              <a:t>Subd</a:t>
            </a:r>
            <a:r>
              <a:rPr lang="en-US" dirty="0">
                <a:solidFill>
                  <a:srgbClr val="C00000"/>
                </a:solidFill>
              </a:rPr>
              <a:t>. 2 Conflicts of Interest</a:t>
            </a:r>
          </a:p>
          <a:p>
            <a:r>
              <a:rPr lang="en-US" dirty="0"/>
              <a:t>MSCM STD III. F.</a:t>
            </a:r>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1764" y="4876800"/>
            <a:ext cx="3581400" cy="149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171425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E3252-D6DE-5B43-F84B-8286B2471A10}"/>
              </a:ext>
            </a:extLst>
          </p:cNvPr>
          <p:cNvSpPr>
            <a:spLocks noGrp="1"/>
          </p:cNvSpPr>
          <p:nvPr>
            <p:ph type="title"/>
          </p:nvPr>
        </p:nvSpPr>
        <p:spPr>
          <a:xfrm>
            <a:off x="812800" y="228600"/>
            <a:ext cx="10871200" cy="990600"/>
          </a:xfrm>
        </p:spPr>
        <p:txBody>
          <a:bodyPr anchor="ctr">
            <a:normAutofit/>
          </a:bodyPr>
          <a:lstStyle/>
          <a:p>
            <a:pPr algn="ctr"/>
            <a:r>
              <a:rPr lang="en-US" dirty="0"/>
              <a:t>Theme: </a:t>
            </a:r>
            <a:r>
              <a:rPr lang="en-US" b="1" i="1" dirty="0">
                <a:solidFill>
                  <a:srgbClr val="C00000"/>
                </a:solidFill>
              </a:rPr>
              <a:t>Integrity of the Process</a:t>
            </a:r>
          </a:p>
        </p:txBody>
      </p:sp>
      <p:sp>
        <p:nvSpPr>
          <p:cNvPr id="3" name="Content Placeholder 2">
            <a:extLst>
              <a:ext uri="{FF2B5EF4-FFF2-40B4-BE49-F238E27FC236}">
                <a16:creationId xmlns:a16="http://schemas.microsoft.com/office/drawing/2014/main" id="{A7CE7EF9-736F-3FB3-82FC-1B038EC48941}"/>
              </a:ext>
            </a:extLst>
          </p:cNvPr>
          <p:cNvSpPr>
            <a:spLocks noGrp="1"/>
          </p:cNvSpPr>
          <p:nvPr>
            <p:ph sz="quarter" idx="1"/>
          </p:nvPr>
        </p:nvSpPr>
        <p:spPr>
          <a:xfrm>
            <a:off x="508000" y="2209801"/>
            <a:ext cx="6578600" cy="3884532"/>
          </a:xfrm>
        </p:spPr>
        <p:txBody>
          <a:bodyPr>
            <a:normAutofit/>
          </a:bodyPr>
          <a:lstStyle/>
          <a:p>
            <a:r>
              <a:rPr lang="en-US" dirty="0"/>
              <a:t>Impartiality</a:t>
            </a:r>
          </a:p>
          <a:p>
            <a:r>
              <a:rPr lang="en-US" dirty="0"/>
              <a:t>Actual or Perceived Conflict of Interest</a:t>
            </a:r>
          </a:p>
          <a:p>
            <a:r>
              <a:rPr lang="en-US" dirty="0"/>
              <a:t>Related Matter/Unrelated Matter</a:t>
            </a:r>
          </a:p>
          <a:p>
            <a:r>
              <a:rPr lang="en-US" dirty="0"/>
              <a:t>Consent</a:t>
            </a:r>
          </a:p>
          <a:p>
            <a:r>
              <a:rPr lang="en-US" dirty="0"/>
              <a:t>Time Elapsed</a:t>
            </a:r>
          </a:p>
          <a:p>
            <a:r>
              <a:rPr lang="en-US" dirty="0"/>
              <a:t>Integrity of the Process</a:t>
            </a:r>
          </a:p>
          <a:p>
            <a:endParaRPr lang="en-US" dirty="0"/>
          </a:p>
          <a:p>
            <a:endParaRPr lang="en-US" dirty="0"/>
          </a:p>
        </p:txBody>
      </p:sp>
      <p:pic>
        <p:nvPicPr>
          <p:cNvPr id="13314" name="Picture 2">
            <a:extLst>
              <a:ext uri="{FF2B5EF4-FFF2-40B4-BE49-F238E27FC236}">
                <a16:creationId xmlns:a16="http://schemas.microsoft.com/office/drawing/2014/main" id="{7B106B25-6A94-D88A-DD2A-F08E8FE55D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633"/>
          <a:stretch/>
        </p:blipFill>
        <p:spPr bwMode="auto">
          <a:xfrm>
            <a:off x="7281532" y="2203555"/>
            <a:ext cx="4402468" cy="3884531"/>
          </a:xfrm>
          <a:prstGeom prst="rect">
            <a:avLst/>
          </a:prstGeom>
          <a:solidFill>
            <a:srgbClr val="FFFFFF"/>
          </a:solidFill>
        </p:spPr>
      </p:pic>
    </p:spTree>
    <p:extLst>
      <p:ext uri="{BB962C8B-B14F-4D97-AF65-F5344CB8AC3E}">
        <p14:creationId xmlns:p14="http://schemas.microsoft.com/office/powerpoint/2010/main" val="181361456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228600"/>
            <a:ext cx="10871200" cy="990600"/>
          </a:xfrm>
        </p:spPr>
        <p:txBody>
          <a:bodyPr anchor="ctr">
            <a:normAutofit/>
          </a:bodyPr>
          <a:lstStyle/>
          <a:p>
            <a:pPr>
              <a:lnSpc>
                <a:spcPct val="90000"/>
              </a:lnSpc>
            </a:pPr>
            <a:r>
              <a:rPr lang="en-US" sz="3700" b="1"/>
              <a:t>“Participated Personally and Substantially”</a:t>
            </a:r>
          </a:p>
        </p:txBody>
      </p:sp>
      <p:pic>
        <p:nvPicPr>
          <p:cNvPr id="14338" name="Picture 2" descr="Agree, English, Consent, Contract">
            <a:extLst>
              <a:ext uri="{FF2B5EF4-FFF2-40B4-BE49-F238E27FC236}">
                <a16:creationId xmlns:a16="http://schemas.microsoft.com/office/drawing/2014/main" id="{F7B948C0-A058-885F-8C92-7E6B1E3A91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4352" b="2"/>
          <a:stretch/>
        </p:blipFill>
        <p:spPr bwMode="auto">
          <a:xfrm>
            <a:off x="812800" y="1905000"/>
            <a:ext cx="4502771" cy="3973033"/>
          </a:xfrm>
          <a:prstGeom prst="rect">
            <a:avLst/>
          </a:prstGeom>
          <a:solidFill>
            <a:srgbClr val="FFFFFF"/>
          </a:solidFill>
        </p:spPr>
      </p:pic>
      <p:sp>
        <p:nvSpPr>
          <p:cNvPr id="3" name="Content Placeholder 2"/>
          <p:cNvSpPr>
            <a:spLocks noGrp="1"/>
          </p:cNvSpPr>
          <p:nvPr>
            <p:ph sz="quarter" idx="2"/>
          </p:nvPr>
        </p:nvSpPr>
        <p:spPr>
          <a:xfrm>
            <a:off x="6248400" y="1981199"/>
            <a:ext cx="5393068" cy="4180367"/>
          </a:xfrm>
        </p:spPr>
        <p:txBody>
          <a:bodyPr>
            <a:normAutofit/>
          </a:bodyPr>
          <a:lstStyle/>
          <a:p>
            <a:pPr>
              <a:lnSpc>
                <a:spcPct val="90000"/>
              </a:lnSpc>
            </a:pPr>
            <a:r>
              <a:rPr lang="en-US" sz="2800" b="1" u="sng" dirty="0">
                <a:solidFill>
                  <a:srgbClr val="C00000"/>
                </a:solidFill>
              </a:rPr>
              <a:t>Minn. R. Prof. Conduct 1.12(a) – Former Neutral</a:t>
            </a:r>
            <a:r>
              <a:rPr lang="en-US" sz="2800" dirty="0"/>
              <a:t>, prohibits lawyer-neutrals from later representing anyone in connection with a matter in which the lawyer “</a:t>
            </a:r>
            <a:r>
              <a:rPr lang="en-US" sz="2800" b="1" i="1" u="sng" dirty="0">
                <a:highlight>
                  <a:srgbClr val="FFFF00"/>
                </a:highlight>
              </a:rPr>
              <a:t>participated</a:t>
            </a:r>
            <a:r>
              <a:rPr lang="en-US" sz="2800" b="1" i="1" u="sng" dirty="0"/>
              <a:t> personally and substantially</a:t>
            </a:r>
            <a:r>
              <a:rPr lang="en-US" sz="2800" dirty="0"/>
              <a:t>” as a neutral, unless all parties “give informed </a:t>
            </a:r>
            <a:r>
              <a:rPr lang="en-US" sz="2800" u="sng" dirty="0">
                <a:highlight>
                  <a:srgbClr val="FFFF00"/>
                </a:highlight>
              </a:rPr>
              <a:t>consent</a:t>
            </a:r>
            <a:r>
              <a:rPr lang="en-US" sz="2800" dirty="0"/>
              <a:t>, confirmed </a:t>
            </a:r>
            <a:r>
              <a:rPr lang="en-US" sz="2800" b="1" i="1" u="sng" dirty="0"/>
              <a:t>in writing”.</a:t>
            </a:r>
            <a:r>
              <a:rPr lang="en-US" sz="2500" dirty="0"/>
              <a:t>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228600"/>
            <a:ext cx="8534400" cy="990600"/>
          </a:xfrm>
        </p:spPr>
        <p:txBody>
          <a:bodyPr>
            <a:noAutofit/>
          </a:bodyPr>
          <a:lstStyle/>
          <a:p>
            <a:pPr algn="ctr"/>
            <a:r>
              <a:rPr lang="en-US" sz="3200" b="1" dirty="0"/>
              <a:t>“Substantially </a:t>
            </a:r>
            <a:r>
              <a:rPr lang="en-US" sz="3200" b="1"/>
              <a:t>Factually Related Matter”</a:t>
            </a:r>
            <a:endParaRPr lang="en-US" sz="3200" dirty="0"/>
          </a:p>
        </p:txBody>
      </p:sp>
      <p:sp>
        <p:nvSpPr>
          <p:cNvPr id="3" name="Content Placeholder 2"/>
          <p:cNvSpPr>
            <a:spLocks noGrp="1"/>
          </p:cNvSpPr>
          <p:nvPr>
            <p:ph sz="quarter" idx="1"/>
          </p:nvPr>
        </p:nvSpPr>
        <p:spPr>
          <a:xfrm>
            <a:off x="685800" y="1676400"/>
            <a:ext cx="11125200" cy="4419600"/>
          </a:xfrm>
        </p:spPr>
        <p:txBody>
          <a:bodyPr>
            <a:normAutofit/>
          </a:bodyPr>
          <a:lstStyle/>
          <a:p>
            <a:r>
              <a:rPr lang="en-US" sz="2800" b="1" dirty="0">
                <a:solidFill>
                  <a:schemeClr val="accent1"/>
                </a:solidFill>
              </a:rPr>
              <a:t>Rule 114.13 (A) </a:t>
            </a:r>
            <a:r>
              <a:rPr lang="en-US" sz="2800" b="1" dirty="0" err="1">
                <a:solidFill>
                  <a:schemeClr val="accent1"/>
                </a:solidFill>
              </a:rPr>
              <a:t>Subd</a:t>
            </a:r>
            <a:r>
              <a:rPr lang="en-US" sz="2800" b="1" dirty="0">
                <a:solidFill>
                  <a:schemeClr val="accent1"/>
                </a:solidFill>
              </a:rPr>
              <a:t>. 2. (a)Conflicts of Interest. </a:t>
            </a:r>
            <a:endParaRPr lang="en-US" sz="2500" dirty="0"/>
          </a:p>
          <a:p>
            <a:pPr lvl="1"/>
            <a:r>
              <a:rPr lang="en-US" sz="2500" dirty="0"/>
              <a:t>“Without the </a:t>
            </a:r>
            <a:r>
              <a:rPr lang="en-US" sz="2500" u="sng" dirty="0">
                <a:highlight>
                  <a:srgbClr val="FFFF00"/>
                </a:highlight>
              </a:rPr>
              <a:t>consent</a:t>
            </a:r>
            <a:r>
              <a:rPr lang="en-US" sz="2500" dirty="0"/>
              <a:t> of all parties, and for a </a:t>
            </a:r>
            <a:r>
              <a:rPr lang="en-US" sz="2500" u="sng" dirty="0">
                <a:highlight>
                  <a:srgbClr val="FFFF00"/>
                </a:highlight>
              </a:rPr>
              <a:t>reasonable time </a:t>
            </a:r>
            <a:r>
              <a:rPr lang="en-US" sz="2500" dirty="0"/>
              <a:t>under the particular circumstances, a Neutral who also practices in another profession shall not establish a professional relationship in that other profession with one of the parties, or any person or entity, in a </a:t>
            </a:r>
            <a:r>
              <a:rPr lang="en-US" sz="2500" b="1" i="1" dirty="0">
                <a:highlight>
                  <a:srgbClr val="FFFF00"/>
                </a:highlight>
              </a:rPr>
              <a:t>substantially factually related matter</a:t>
            </a:r>
            <a:r>
              <a:rPr lang="en-US" sz="2500" dirty="0"/>
              <a:t>.”</a:t>
            </a:r>
          </a:p>
          <a:p>
            <a:pPr marL="365760" lvl="1" indent="0">
              <a:buNone/>
            </a:pPr>
            <a:endParaRPr lang="en-US" dirty="0"/>
          </a:p>
          <a:p>
            <a:pPr lvl="1"/>
            <a:endParaRPr lang="en-US" dirty="0"/>
          </a:p>
          <a:p>
            <a:pPr marL="365760" lvl="1" indent="0">
              <a:buNone/>
            </a:pPr>
            <a:endParaRPr lang="en-US" dirty="0"/>
          </a:p>
          <a:p>
            <a:endParaRPr lang="en-US" dirty="0"/>
          </a:p>
        </p:txBody>
      </p:sp>
      <p:pic>
        <p:nvPicPr>
          <p:cNvPr id="4" name="Picture 3">
            <a:extLst>
              <a:ext uri="{FF2B5EF4-FFF2-40B4-BE49-F238E27FC236}">
                <a16:creationId xmlns:a16="http://schemas.microsoft.com/office/drawing/2014/main" id="{4C32D8A7-9EEB-45C4-A8AC-74AC778D45B9}"/>
              </a:ext>
            </a:extLst>
          </p:cNvPr>
          <p:cNvPicPr>
            <a:picLocks noChangeAspect="1"/>
          </p:cNvPicPr>
          <p:nvPr/>
        </p:nvPicPr>
        <p:blipFill>
          <a:blip r:embed="rId3"/>
          <a:stretch>
            <a:fillRect/>
          </a:stretch>
        </p:blipFill>
        <p:spPr>
          <a:xfrm>
            <a:off x="4669572" y="4419600"/>
            <a:ext cx="2852855" cy="1524000"/>
          </a:xfrm>
          <a:prstGeom prst="rect">
            <a:avLst/>
          </a:prstGeom>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88943-CC51-B55B-CCD3-49698452B7CC}"/>
              </a:ext>
            </a:extLst>
          </p:cNvPr>
          <p:cNvSpPr>
            <a:spLocks noGrp="1"/>
          </p:cNvSpPr>
          <p:nvPr>
            <p:ph type="title"/>
          </p:nvPr>
        </p:nvSpPr>
        <p:spPr/>
        <p:txBody>
          <a:bodyPr/>
          <a:lstStyle/>
          <a:p>
            <a:r>
              <a:rPr lang="en-US" dirty="0"/>
              <a:t>MSCM STD III. F. Conflicts of Interest</a:t>
            </a:r>
          </a:p>
        </p:txBody>
      </p:sp>
      <p:sp>
        <p:nvSpPr>
          <p:cNvPr id="3" name="Content Placeholder 2">
            <a:extLst>
              <a:ext uri="{FF2B5EF4-FFF2-40B4-BE49-F238E27FC236}">
                <a16:creationId xmlns:a16="http://schemas.microsoft.com/office/drawing/2014/main" id="{68EE7CB2-F87C-B658-E283-B505071F698D}"/>
              </a:ext>
            </a:extLst>
          </p:cNvPr>
          <p:cNvSpPr>
            <a:spLocks noGrp="1"/>
          </p:cNvSpPr>
          <p:nvPr>
            <p:ph sz="quarter" idx="1"/>
          </p:nvPr>
        </p:nvSpPr>
        <p:spPr/>
        <p:txBody>
          <a:bodyPr/>
          <a:lstStyle/>
          <a:p>
            <a:r>
              <a:rPr lang="en-US" dirty="0"/>
              <a:t>“Subsequent to a mediation, a mediator shall not establish another relationship with any of the participants </a:t>
            </a:r>
            <a:r>
              <a:rPr lang="en-US" b="1" i="1" u="sng" dirty="0">
                <a:solidFill>
                  <a:srgbClr val="C00000"/>
                </a:solidFill>
              </a:rPr>
              <a:t>in any matter</a:t>
            </a:r>
            <a:r>
              <a:rPr lang="en-US" dirty="0">
                <a:solidFill>
                  <a:srgbClr val="C00000"/>
                </a:solidFill>
              </a:rPr>
              <a:t> </a:t>
            </a:r>
            <a:r>
              <a:rPr lang="en-US" dirty="0"/>
              <a:t>that would raise questions about the </a:t>
            </a:r>
            <a:r>
              <a:rPr lang="en-US" dirty="0">
                <a:highlight>
                  <a:srgbClr val="FFFF00"/>
                </a:highlight>
              </a:rPr>
              <a:t>integrity of the mediation</a:t>
            </a:r>
            <a:r>
              <a:rPr lang="en-US" dirty="0"/>
              <a:t>. … the mediator should consider factors such as </a:t>
            </a:r>
            <a:r>
              <a:rPr lang="en-US" dirty="0">
                <a:highlight>
                  <a:srgbClr val="FFFF00"/>
                </a:highlight>
              </a:rPr>
              <a:t>time elapsed</a:t>
            </a:r>
            <a:r>
              <a:rPr lang="en-US" dirty="0"/>
              <a:t>…, the nature of the relationships established, and services offered when determining whether the relationships might create a </a:t>
            </a:r>
            <a:r>
              <a:rPr lang="en-US" dirty="0">
                <a:highlight>
                  <a:srgbClr val="FFFF00"/>
                </a:highlight>
              </a:rPr>
              <a:t>perceived or actual conflict of interest</a:t>
            </a:r>
            <a:r>
              <a:rPr lang="en-US" dirty="0"/>
              <a:t>.”</a:t>
            </a:r>
          </a:p>
        </p:txBody>
      </p:sp>
      <p:sp>
        <p:nvSpPr>
          <p:cNvPr id="4" name="AutoShape 2">
            <a:extLst>
              <a:ext uri="{FF2B5EF4-FFF2-40B4-BE49-F238E27FC236}">
                <a16:creationId xmlns:a16="http://schemas.microsoft.com/office/drawing/2014/main" id="{F842D6B1-4ADA-F1A9-9F79-CD8930103FD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268" name="Picture 4" descr="Conflict Of Interest, Compliance">
            <a:extLst>
              <a:ext uri="{FF2B5EF4-FFF2-40B4-BE49-F238E27FC236}">
                <a16:creationId xmlns:a16="http://schemas.microsoft.com/office/drawing/2014/main" id="{C2A9DBF5-D5B5-A987-BF84-58144B49A4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2100" y="4635419"/>
            <a:ext cx="3683000" cy="1993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176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lgn="ctr">
              <a:defRPr/>
            </a:pPr>
            <a:r>
              <a:rPr lang="en-US" sz="3200" b="1" dirty="0"/>
              <a:t>Model Standards of Conduct for Mediators</a:t>
            </a:r>
          </a:p>
        </p:txBody>
      </p:sp>
      <p:sp>
        <p:nvSpPr>
          <p:cNvPr id="4" name="Text Placeholder 3"/>
          <p:cNvSpPr>
            <a:spLocks noGrp="1"/>
          </p:cNvSpPr>
          <p:nvPr>
            <p:ph type="body" idx="2"/>
          </p:nvPr>
        </p:nvSpPr>
        <p:spPr/>
        <p:txBody>
          <a:bodyPr/>
          <a:lstStyle/>
          <a:p>
            <a:endParaRPr lang="en-US" dirty="0"/>
          </a:p>
        </p:txBody>
      </p:sp>
      <p:sp>
        <p:nvSpPr>
          <p:cNvPr id="3" name="Content Placeholder 2"/>
          <p:cNvSpPr>
            <a:spLocks noGrp="1"/>
          </p:cNvSpPr>
          <p:nvPr>
            <p:ph sz="quarter" idx="1"/>
          </p:nvPr>
        </p:nvSpPr>
        <p:spPr>
          <a:xfrm>
            <a:off x="3124200" y="1752600"/>
            <a:ext cx="9067800" cy="4419600"/>
          </a:xfrm>
        </p:spPr>
        <p:txBody>
          <a:bodyPr rtlCol="0">
            <a:normAutofit/>
          </a:bodyPr>
          <a:lstStyle/>
          <a:p>
            <a:pPr>
              <a:buNone/>
              <a:defRPr/>
            </a:pPr>
            <a:r>
              <a:rPr lang="en-US" b="1" dirty="0"/>
              <a:t>	Standard I.    	Self Determination</a:t>
            </a:r>
            <a:endParaRPr lang="en-US" dirty="0"/>
          </a:p>
          <a:p>
            <a:pPr>
              <a:buNone/>
              <a:defRPr/>
            </a:pPr>
            <a:r>
              <a:rPr lang="en-US" b="1" dirty="0"/>
              <a:t>	Standard II.   	Impartiality</a:t>
            </a:r>
            <a:endParaRPr lang="en-US" dirty="0"/>
          </a:p>
          <a:p>
            <a:pPr>
              <a:buNone/>
              <a:defRPr/>
            </a:pPr>
            <a:r>
              <a:rPr lang="en-US" b="1" dirty="0"/>
              <a:t>	Standard III. 	Conflicts of Interest</a:t>
            </a:r>
            <a:endParaRPr lang="en-US" dirty="0"/>
          </a:p>
          <a:p>
            <a:pPr>
              <a:buNone/>
              <a:defRPr/>
            </a:pPr>
            <a:r>
              <a:rPr lang="en-US" b="1" dirty="0"/>
              <a:t>	Standard IV.  	Competence</a:t>
            </a:r>
            <a:endParaRPr lang="en-US" dirty="0"/>
          </a:p>
          <a:p>
            <a:pPr>
              <a:buNone/>
              <a:defRPr/>
            </a:pPr>
            <a:r>
              <a:rPr lang="en-US" b="1" dirty="0"/>
              <a:t>	Standard V.   	Confidentiality</a:t>
            </a:r>
            <a:endParaRPr lang="en-US" dirty="0"/>
          </a:p>
          <a:p>
            <a:pPr>
              <a:buNone/>
              <a:defRPr/>
            </a:pPr>
            <a:r>
              <a:rPr lang="en-US" b="1" dirty="0"/>
              <a:t>	Standard VI.  	Quality of Process</a:t>
            </a:r>
            <a:endParaRPr lang="en-US" dirty="0"/>
          </a:p>
          <a:p>
            <a:pPr>
              <a:buNone/>
              <a:defRPr/>
            </a:pPr>
            <a:r>
              <a:rPr lang="en-US" b="1" dirty="0"/>
              <a:t>	Standard VII. 	Advertising and Solicitation</a:t>
            </a:r>
            <a:endParaRPr lang="en-US" dirty="0"/>
          </a:p>
          <a:p>
            <a:pPr>
              <a:buNone/>
              <a:defRPr/>
            </a:pPr>
            <a:r>
              <a:rPr lang="en-US" b="1" dirty="0"/>
              <a:t>	Standard IX.  	Advancement of Mediation Practice</a:t>
            </a:r>
            <a:endParaRPr lang="en-US" dirty="0"/>
          </a:p>
          <a:p>
            <a:pPr>
              <a:buFont typeface="Arial"/>
              <a:buChar char="•"/>
              <a:defRPr/>
            </a:pPr>
            <a:endParaRPr lang="en-US" dirty="0"/>
          </a:p>
        </p:txBody>
      </p:sp>
      <p:pic>
        <p:nvPicPr>
          <p:cNvPr id="6" name="Picture 5" descr="standards of conduct.bmp"/>
          <p:cNvPicPr>
            <a:picLocks noChangeAspect="1"/>
          </p:cNvPicPr>
          <p:nvPr/>
        </p:nvPicPr>
        <p:blipFill>
          <a:blip r:embed="rId3"/>
          <a:stretch>
            <a:fillRect/>
          </a:stretch>
        </p:blipFill>
        <p:spPr>
          <a:xfrm>
            <a:off x="812800" y="2667000"/>
            <a:ext cx="2095238" cy="2095238"/>
          </a:xfrm>
          <a:prstGeom prst="rect">
            <a:avLst/>
          </a:prstGeom>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Sum: The “Smell Test”</a:t>
            </a:r>
          </a:p>
        </p:txBody>
      </p:sp>
      <p:sp>
        <p:nvSpPr>
          <p:cNvPr id="3" name="Content Placeholder 2"/>
          <p:cNvSpPr>
            <a:spLocks noGrp="1"/>
          </p:cNvSpPr>
          <p:nvPr>
            <p:ph sz="quarter" idx="1"/>
          </p:nvPr>
        </p:nvSpPr>
        <p:spPr>
          <a:xfrm>
            <a:off x="1043796" y="1752600"/>
            <a:ext cx="10157604" cy="4648200"/>
          </a:xfrm>
        </p:spPr>
        <p:txBody>
          <a:bodyPr>
            <a:normAutofit fontScale="92500" lnSpcReduction="10000"/>
          </a:bodyPr>
          <a:lstStyle/>
          <a:p>
            <a:r>
              <a:rPr lang="en-US" b="1" u="sng" dirty="0">
                <a:solidFill>
                  <a:srgbClr val="C00000"/>
                </a:solidFill>
              </a:rPr>
              <a:t>Related Matter</a:t>
            </a:r>
          </a:p>
          <a:p>
            <a:pPr lvl="1"/>
            <a:r>
              <a:rPr lang="en-US" dirty="0"/>
              <a:t>“Participated personally and substantially” - MRPC 1.12</a:t>
            </a:r>
          </a:p>
          <a:p>
            <a:pPr lvl="1"/>
            <a:r>
              <a:rPr lang="en-US" dirty="0"/>
              <a:t>“Substantially factually related matter” - Rule 114 </a:t>
            </a:r>
          </a:p>
          <a:p>
            <a:r>
              <a:rPr lang="en-US" b="1" dirty="0"/>
              <a:t>Reasonable Time </a:t>
            </a:r>
            <a:r>
              <a:rPr lang="en-US" dirty="0"/>
              <a:t>- Rule 114</a:t>
            </a:r>
          </a:p>
          <a:p>
            <a:r>
              <a:rPr lang="en-US" b="1" dirty="0"/>
              <a:t>Consent</a:t>
            </a:r>
            <a:r>
              <a:rPr lang="en-US" dirty="0"/>
              <a:t> – MRPC 1.12 &amp; Rule 114</a:t>
            </a:r>
          </a:p>
          <a:p>
            <a:pPr marL="0" indent="0">
              <a:buNone/>
            </a:pPr>
            <a:endParaRPr lang="en-US" dirty="0"/>
          </a:p>
          <a:p>
            <a:r>
              <a:rPr lang="en-US" b="1" u="sng" dirty="0">
                <a:solidFill>
                  <a:srgbClr val="C00000"/>
                </a:solidFill>
              </a:rPr>
              <a:t>Related or Unrelated Matter</a:t>
            </a:r>
          </a:p>
          <a:p>
            <a:pPr lvl="1"/>
            <a:r>
              <a:rPr lang="en-US" dirty="0"/>
              <a:t>Integrity of the Process</a:t>
            </a:r>
          </a:p>
          <a:p>
            <a:pPr lvl="1"/>
            <a:r>
              <a:rPr lang="en-US" dirty="0"/>
              <a:t>Appearance of Impartiality</a:t>
            </a:r>
          </a:p>
          <a:p>
            <a:pPr lvl="1"/>
            <a:r>
              <a:rPr lang="en-US" b="1" i="1" dirty="0">
                <a:solidFill>
                  <a:srgbClr val="C00000"/>
                </a:solidFill>
              </a:rPr>
              <a:t>“Smell Test”</a:t>
            </a:r>
          </a:p>
          <a:p>
            <a:endParaRPr lang="en-US" dirty="0"/>
          </a:p>
          <a:p>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3276600"/>
            <a:ext cx="3505200" cy="2954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945942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8F687-4CE3-5D7E-838B-2AF929D5AEDB}"/>
              </a:ext>
            </a:extLst>
          </p:cNvPr>
          <p:cNvSpPr>
            <a:spLocks noGrp="1"/>
          </p:cNvSpPr>
          <p:nvPr>
            <p:ph type="title"/>
          </p:nvPr>
        </p:nvSpPr>
        <p:spPr/>
        <p:txBody>
          <a:bodyPr/>
          <a:lstStyle/>
          <a:p>
            <a:r>
              <a:rPr lang="en-US" dirty="0"/>
              <a:t>          READ THE RULES!</a:t>
            </a:r>
          </a:p>
        </p:txBody>
      </p:sp>
      <p:sp>
        <p:nvSpPr>
          <p:cNvPr id="4" name="AutoShape 2" descr="joven que usa una computadora portátil para investigar en internet. mujer trabajando en un proyecto. mujer de raza mixta enviando correos electrónicos. - study fotografías e imágenes de stock">
            <a:extLst>
              <a:ext uri="{FF2B5EF4-FFF2-40B4-BE49-F238E27FC236}">
                <a16:creationId xmlns:a16="http://schemas.microsoft.com/office/drawing/2014/main" id="{A2C34895-CAD3-20C4-2825-67FA65D0E126}"/>
              </a:ext>
            </a:extLst>
          </p:cNvPr>
          <p:cNvSpPr>
            <a:spLocks noGrp="1" noChangeAspect="1" noChangeArrowheads="1"/>
          </p:cNvSpPr>
          <p:nvPr>
            <p:ph type="body" idx="1"/>
          </p:nvPr>
        </p:nvSpPr>
        <p:spPr bwMode="auto">
          <a:xfrm>
            <a:off x="3886201" y="3372127"/>
            <a:ext cx="4419600" cy="89507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4584" name="Picture 8" descr="joven enfocada - study fotografías e imágenes de stock">
            <a:extLst>
              <a:ext uri="{FF2B5EF4-FFF2-40B4-BE49-F238E27FC236}">
                <a16:creationId xmlns:a16="http://schemas.microsoft.com/office/drawing/2014/main" id="{E2C3FD58-6467-1A30-EBD9-4FD8EB9C2A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0" y="2819400"/>
            <a:ext cx="5715000" cy="3800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12455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987414-B660-B67B-6860-BC7332C5B643}"/>
              </a:ext>
            </a:extLst>
          </p:cNvPr>
          <p:cNvPicPr>
            <a:picLocks noChangeAspect="1"/>
          </p:cNvPicPr>
          <p:nvPr/>
        </p:nvPicPr>
        <p:blipFill>
          <a:blip r:embed="rId2"/>
          <a:stretch>
            <a:fillRect/>
          </a:stretch>
        </p:blipFill>
        <p:spPr>
          <a:xfrm>
            <a:off x="2209800" y="369590"/>
            <a:ext cx="7772400" cy="6118820"/>
          </a:xfrm>
          <a:prstGeom prst="rect">
            <a:avLst/>
          </a:prstGeom>
        </p:spPr>
      </p:pic>
    </p:spTree>
    <p:extLst>
      <p:ext uri="{BB962C8B-B14F-4D97-AF65-F5344CB8AC3E}">
        <p14:creationId xmlns:p14="http://schemas.microsoft.com/office/powerpoint/2010/main" val="358868031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3D151-CA20-11E0-EC74-FFB3B834EF19}"/>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32EF9235-9FAA-082D-B029-F60C58BB9E1D}"/>
              </a:ext>
            </a:extLst>
          </p:cNvPr>
          <p:cNvSpPr>
            <a:spLocks noGrp="1"/>
          </p:cNvSpPr>
          <p:nvPr>
            <p:ph sz="quarter" idx="1"/>
          </p:nvPr>
        </p:nvSpPr>
        <p:spPr>
          <a:xfrm>
            <a:off x="533400" y="1970669"/>
            <a:ext cx="11353800" cy="4561471"/>
          </a:xfrm>
        </p:spPr>
        <p:txBody>
          <a:bodyPr>
            <a:normAutofit fontScale="92500"/>
          </a:bodyPr>
          <a:lstStyle/>
          <a:p>
            <a:r>
              <a:rPr lang="en-US" sz="2400" b="1" dirty="0">
                <a:effectLst/>
                <a:latin typeface="TimesNewRomanPS"/>
              </a:rPr>
              <a:t>Rule 114 of the Minnesota General Rules of Practice for District Courts</a:t>
            </a:r>
          </a:p>
          <a:p>
            <a:pPr lvl="1"/>
            <a:r>
              <a:rPr lang="en-US" sz="2400" dirty="0">
                <a:effectLst/>
                <a:latin typeface="TimesNewRomanPS"/>
                <a:hlinkClick r:id="rId3"/>
              </a:rPr>
              <a:t>https://www.revisor.mn.gov/court_rules/gp/id/114/</a:t>
            </a:r>
            <a:endParaRPr lang="en-US" sz="2400" dirty="0">
              <a:effectLst/>
              <a:latin typeface="TimesNewRomanPS"/>
            </a:endParaRPr>
          </a:p>
          <a:p>
            <a:r>
              <a:rPr lang="en-US" sz="2400" b="1" dirty="0">
                <a:effectLst/>
                <a:latin typeface="TimesNewRomanPS"/>
              </a:rPr>
              <a:t>ORDER PROMULGATING AMENDMENTS TO THE GENERAL RULES OF PRACTICE FOR THE DISTRICT COURTS </a:t>
            </a:r>
            <a:r>
              <a:rPr lang="en-US" sz="2400" b="1" dirty="0"/>
              <a:t>- </a:t>
            </a:r>
            <a:r>
              <a:rPr lang="en-US" sz="2400" dirty="0">
                <a:effectLst/>
                <a:latin typeface="Helvetica" pitchFamily="2" charset="0"/>
              </a:rPr>
              <a:t>July 13, 2022, ADM09-8009</a:t>
            </a:r>
            <a:endParaRPr lang="en-US" sz="2400" dirty="0"/>
          </a:p>
          <a:p>
            <a:pPr lvl="1"/>
            <a:r>
              <a:rPr lang="en-US" sz="2400" dirty="0">
                <a:hlinkClick r:id="rId4"/>
              </a:rPr>
              <a:t>https://www.mncourts.gov/mncourtsgov/media/Appellate/Supreme%20Court/RecentRulesOrders/ORADM098009-071322.pdf</a:t>
            </a:r>
            <a:endParaRPr lang="en-US" sz="2400" dirty="0"/>
          </a:p>
          <a:p>
            <a:r>
              <a:rPr lang="en-US" sz="2700" b="1" dirty="0"/>
              <a:t>ADR-Rule 114 Neutral Roster Individual Application Form</a:t>
            </a:r>
          </a:p>
          <a:p>
            <a:pPr lvl="1"/>
            <a:r>
              <a:rPr lang="en-US" sz="2400" dirty="0">
                <a:hlinkClick r:id="rId5"/>
              </a:rPr>
              <a:t>https://www.mncourts.gov/mncourtsgov/media/scao_library/ADR/Individual_Application.pdf</a:t>
            </a:r>
            <a:endParaRPr lang="en-US" sz="2400" dirty="0"/>
          </a:p>
          <a:p>
            <a:r>
              <a:rPr lang="en-US" sz="2700" b="1" dirty="0"/>
              <a:t>Model Standards of Conduct for Mediators (ABA/AAA/ACR)(2005)</a:t>
            </a:r>
          </a:p>
          <a:p>
            <a:pPr lvl="1"/>
            <a:r>
              <a:rPr lang="en-US" sz="2400" dirty="0">
                <a:hlinkClick r:id="rId6"/>
              </a:rPr>
              <a:t>https://www.americanbar.org/content/dam/aba/administrative/dispute_resolution/dispute_resolution/model_standards_conduct_april2007.pdf</a:t>
            </a:r>
            <a:endParaRPr lang="en-US" sz="2400" dirty="0"/>
          </a:p>
        </p:txBody>
      </p:sp>
      <p:pic>
        <p:nvPicPr>
          <p:cNvPr id="4" name="Picture 3">
            <a:extLst>
              <a:ext uri="{FF2B5EF4-FFF2-40B4-BE49-F238E27FC236}">
                <a16:creationId xmlns:a16="http://schemas.microsoft.com/office/drawing/2014/main" id="{FC9D298B-AD76-7856-E889-C971B554F324}"/>
              </a:ext>
            </a:extLst>
          </p:cNvPr>
          <p:cNvPicPr>
            <a:picLocks noChangeAspect="1"/>
          </p:cNvPicPr>
          <p:nvPr/>
        </p:nvPicPr>
        <p:blipFill>
          <a:blip r:embed="rId7"/>
          <a:stretch>
            <a:fillRect/>
          </a:stretch>
        </p:blipFill>
        <p:spPr>
          <a:xfrm>
            <a:off x="9448800" y="379595"/>
            <a:ext cx="1748614" cy="1502941"/>
          </a:xfrm>
          <a:prstGeom prst="rect">
            <a:avLst/>
          </a:prstGeom>
        </p:spPr>
      </p:pic>
    </p:spTree>
    <p:extLst>
      <p:ext uri="{BB962C8B-B14F-4D97-AF65-F5344CB8AC3E}">
        <p14:creationId xmlns:p14="http://schemas.microsoft.com/office/powerpoint/2010/main" val="339485894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Acknowledgements</a:t>
            </a:r>
          </a:p>
        </p:txBody>
      </p:sp>
      <p:sp>
        <p:nvSpPr>
          <p:cNvPr id="3" name="Content Placeholder 2"/>
          <p:cNvSpPr>
            <a:spLocks noGrp="1"/>
          </p:cNvSpPr>
          <p:nvPr>
            <p:ph sz="quarter" idx="1"/>
          </p:nvPr>
        </p:nvSpPr>
        <p:spPr/>
        <p:txBody>
          <a:bodyPr>
            <a:normAutofit lnSpcReduction="10000"/>
          </a:bodyPr>
          <a:lstStyle/>
          <a:p>
            <a:r>
              <a:rPr lang="en-US" dirty="0"/>
              <a:t>Some of the ethical dilemmas upon which this presentation is based were originally developed by Rebecca Picard in March 2000 for a presentation for Minnesota CLE on mediation ethics.  </a:t>
            </a:r>
          </a:p>
          <a:p>
            <a:r>
              <a:rPr lang="en-US" dirty="0"/>
              <a:t>Those problems were updated, expanded and adapted by me, Linda Mealey-Lohmann and Rebecca Picard for use in our ADR classes at William Mitchell College of Law in 2009 and subsequent terms.</a:t>
            </a:r>
          </a:p>
          <a:p>
            <a:r>
              <a:rPr lang="en-US" dirty="0"/>
              <a:t>Significant further additions, deletions, revisions and updates were made by me for subsequent presentations and for this presentation today about Core Ethics for Minnesota Mediators.</a:t>
            </a:r>
          </a:p>
          <a:p>
            <a:r>
              <a:rPr lang="en-US" dirty="0"/>
              <a:t>Questions?  Feel free to contact me at </a:t>
            </a:r>
            <a:r>
              <a:rPr lang="en-US" dirty="0">
                <a:hlinkClick r:id="rId3"/>
              </a:rPr>
              <a:t>leslie@lesliemcevoy.com</a:t>
            </a:r>
            <a:r>
              <a:rPr lang="en-US" dirty="0"/>
              <a:t> </a:t>
            </a:r>
          </a:p>
          <a:p>
            <a:endParaRPr lang="en-US" dirty="0"/>
          </a:p>
          <a:p>
            <a:endParaRPr lang="en-US" dirty="0"/>
          </a:p>
        </p:txBody>
      </p:sp>
      <p:pic>
        <p:nvPicPr>
          <p:cNvPr id="4" name="Content Placeholder 3" descr="doright2.gif"/>
          <p:cNvPicPr>
            <a:picLocks noChangeAspect="1"/>
          </p:cNvPicPr>
          <p:nvPr/>
        </p:nvPicPr>
        <p:blipFill>
          <a:blip r:embed="rId4"/>
          <a:stretch>
            <a:fillRect/>
          </a:stretch>
        </p:blipFill>
        <p:spPr>
          <a:xfrm>
            <a:off x="7620000" y="1"/>
            <a:ext cx="1549692" cy="1324633"/>
          </a:xfrm>
          <a:prstGeom prst="rect">
            <a:avLst/>
          </a:prstGeom>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a:t>Leslie Sinner McEvoy, Esq.</a:t>
            </a:r>
          </a:p>
        </p:txBody>
      </p:sp>
      <p:sp>
        <p:nvSpPr>
          <p:cNvPr id="3" name="Text Placeholder 2">
            <a:extLst>
              <a:ext uri="{FF2B5EF4-FFF2-40B4-BE49-F238E27FC236}">
                <a16:creationId xmlns:a16="http://schemas.microsoft.com/office/drawing/2014/main" id="{5BE2F85D-30B1-C5B0-2BBC-7AD7C718C8EC}"/>
              </a:ext>
            </a:extLst>
          </p:cNvPr>
          <p:cNvSpPr>
            <a:spLocks noGrp="1"/>
          </p:cNvSpPr>
          <p:nvPr>
            <p:ph type="body" idx="2"/>
          </p:nvPr>
        </p:nvSpPr>
        <p:spPr/>
        <p:txBody>
          <a:bodyPr/>
          <a:lstStyle/>
          <a:p>
            <a:endParaRPr lang="en-US"/>
          </a:p>
        </p:txBody>
      </p:sp>
      <p:sp>
        <p:nvSpPr>
          <p:cNvPr id="2" name="Content Placeholder 1"/>
          <p:cNvSpPr>
            <a:spLocks noGrp="1"/>
          </p:cNvSpPr>
          <p:nvPr>
            <p:ph sz="quarter" idx="1"/>
          </p:nvPr>
        </p:nvSpPr>
        <p:spPr>
          <a:xfrm>
            <a:off x="4495800" y="1752600"/>
            <a:ext cx="7188200" cy="4419600"/>
          </a:xfrm>
        </p:spPr>
        <p:txBody>
          <a:bodyPr>
            <a:normAutofit/>
          </a:bodyPr>
          <a:lstStyle/>
          <a:p>
            <a:r>
              <a:rPr lang="en-US" sz="2800" dirty="0"/>
              <a:t>Mediator,  Arbitrator,  Teacher, Trainer and Consultant</a:t>
            </a:r>
          </a:p>
          <a:p>
            <a:r>
              <a:rPr lang="en-US" sz="2800" dirty="0"/>
              <a:t>Teaching, Studying, Writing about Rule 114 since 2008</a:t>
            </a:r>
          </a:p>
          <a:p>
            <a:r>
              <a:rPr lang="en-US" sz="2800" dirty="0"/>
              <a:t>Website:  </a:t>
            </a:r>
            <a:r>
              <a:rPr lang="en-US" sz="2800" dirty="0" err="1"/>
              <a:t>www.lesliemcevoy.com</a:t>
            </a:r>
            <a:endParaRPr lang="en-US" sz="2800" dirty="0"/>
          </a:p>
          <a:p>
            <a:r>
              <a:rPr lang="en-US" sz="2800" dirty="0"/>
              <a:t>Email: </a:t>
            </a:r>
          </a:p>
          <a:p>
            <a:pPr lvl="1"/>
            <a:r>
              <a:rPr lang="en-US" sz="2800" u="sng" dirty="0">
                <a:solidFill>
                  <a:schemeClr val="accent1"/>
                </a:solidFill>
                <a:hlinkClick r:id="rId3"/>
              </a:rPr>
              <a:t>leslie@lesliemcevoy.com</a:t>
            </a:r>
            <a:endParaRPr lang="en-US" sz="2800" u="sng" dirty="0">
              <a:solidFill>
                <a:schemeClr val="accent1"/>
              </a:solidFill>
            </a:endParaRPr>
          </a:p>
          <a:p>
            <a:pPr lvl="1"/>
            <a:r>
              <a:rPr lang="en-US" sz="2800" u="sng" dirty="0" err="1">
                <a:solidFill>
                  <a:schemeClr val="accent1"/>
                </a:solidFill>
              </a:rPr>
              <a:t>mcevoyleslie@gmail.com</a:t>
            </a:r>
            <a:endParaRPr lang="en-US" sz="2800" u="sng" dirty="0">
              <a:solidFill>
                <a:schemeClr val="accent1"/>
              </a:solidFill>
            </a:endParaRPr>
          </a:p>
        </p:txBody>
      </p:sp>
      <p:pic>
        <p:nvPicPr>
          <p:cNvPr id="7" name="Picture 6" descr="A person smiling for the camera&#10;&#10;Description automatically generated with low confidence">
            <a:extLst>
              <a:ext uri="{FF2B5EF4-FFF2-40B4-BE49-F238E27FC236}">
                <a16:creationId xmlns:a16="http://schemas.microsoft.com/office/drawing/2014/main" id="{C10334EE-B1F1-334A-B9F9-9C524FAA58B6}"/>
              </a:ext>
            </a:extLst>
          </p:cNvPr>
          <p:cNvPicPr>
            <a:picLocks noChangeAspect="1"/>
          </p:cNvPicPr>
          <p:nvPr/>
        </p:nvPicPr>
        <p:blipFill rotWithShape="1">
          <a:blip r:embed="rId4"/>
          <a:srcRect l="6596" r="5376" b="-4"/>
          <a:stretch/>
        </p:blipFill>
        <p:spPr>
          <a:xfrm>
            <a:off x="1123771" y="1991214"/>
            <a:ext cx="2799103" cy="3866172"/>
          </a:xfrm>
          <a:prstGeom prst="rect">
            <a:avLst/>
          </a:prstGeom>
        </p:spPr>
      </p:pic>
      <p:sp>
        <p:nvSpPr>
          <p:cNvPr id="6" name="Title 3"/>
          <p:cNvSpPr txBox="1">
            <a:spLocks/>
          </p:cNvSpPr>
          <p:nvPr/>
        </p:nvSpPr>
        <p:spPr>
          <a:xfrm>
            <a:off x="3724273" y="3352800"/>
            <a:ext cx="7315201" cy="1143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endParaRPr lang="en-US" dirty="0"/>
          </a:p>
        </p:txBody>
      </p:sp>
    </p:spTree>
    <p:extLst>
      <p:ext uri="{BB962C8B-B14F-4D97-AF65-F5344CB8AC3E}">
        <p14:creationId xmlns:p14="http://schemas.microsoft.com/office/powerpoint/2010/main" val="2356282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lstStyle/>
          <a:p>
            <a:pPr algn="ctr"/>
            <a:r>
              <a:rPr lang="en-US" b="1" dirty="0"/>
              <a:t>Minnesota Civil Mediation Act</a:t>
            </a:r>
          </a:p>
        </p:txBody>
      </p:sp>
      <p:sp>
        <p:nvSpPr>
          <p:cNvPr id="17410" name="Content Placeholder 2"/>
          <p:cNvSpPr>
            <a:spLocks noGrp="1"/>
          </p:cNvSpPr>
          <p:nvPr>
            <p:ph idx="1"/>
          </p:nvPr>
        </p:nvSpPr>
        <p:spPr>
          <a:xfrm>
            <a:off x="816864" y="1752600"/>
            <a:ext cx="10871200" cy="4343400"/>
          </a:xfrm>
        </p:spPr>
        <p:txBody>
          <a:bodyPr>
            <a:normAutofit lnSpcReduction="10000"/>
          </a:bodyPr>
          <a:lstStyle/>
          <a:p>
            <a:r>
              <a:rPr lang="en-US" sz="2800" dirty="0"/>
              <a:t>Minn. Stat. Sec. 572.33, </a:t>
            </a:r>
            <a:r>
              <a:rPr lang="en-US" sz="2800" dirty="0" err="1"/>
              <a:t>subd</a:t>
            </a:r>
            <a:r>
              <a:rPr lang="en-US" sz="2800" dirty="0"/>
              <a:t>. 4</a:t>
            </a:r>
          </a:p>
          <a:p>
            <a:pPr>
              <a:buFont typeface="Arial" charset="0"/>
              <a:buNone/>
            </a:pPr>
            <a:r>
              <a:rPr lang="en-US" sz="2800" dirty="0"/>
              <a:t>	  	</a:t>
            </a:r>
            <a:r>
              <a:rPr lang="en-US" sz="2800" b="1" dirty="0"/>
              <a:t>Mediated settlement agreement</a:t>
            </a:r>
            <a:r>
              <a:rPr lang="en-US" sz="2800" dirty="0"/>
              <a:t>.</a:t>
            </a:r>
          </a:p>
          <a:p>
            <a:r>
              <a:rPr lang="en-US" sz="2800" dirty="0"/>
              <a:t>Minn. Stat. Sec. 572.35, </a:t>
            </a:r>
            <a:r>
              <a:rPr lang="en-US" sz="2800" dirty="0" err="1"/>
              <a:t>subd</a:t>
            </a:r>
            <a:r>
              <a:rPr lang="en-US" sz="2800" dirty="0"/>
              <a:t>. 1 </a:t>
            </a:r>
          </a:p>
          <a:p>
            <a:pPr>
              <a:buFont typeface="Arial" charset="0"/>
              <a:buNone/>
            </a:pPr>
            <a:r>
              <a:rPr lang="en-US" sz="2800" dirty="0"/>
              <a:t>		 </a:t>
            </a:r>
            <a:r>
              <a:rPr lang="en-US" sz="2800" b="1" dirty="0"/>
              <a:t>Effect of Mediated Settlement Agreement</a:t>
            </a:r>
            <a:r>
              <a:rPr lang="en-US" sz="2800" dirty="0"/>
              <a:t>.</a:t>
            </a:r>
          </a:p>
          <a:p>
            <a:r>
              <a:rPr lang="en-US" sz="2800" dirty="0"/>
              <a:t>Minn. Stat. Sec. 572.36</a:t>
            </a:r>
          </a:p>
          <a:p>
            <a:pPr>
              <a:buFont typeface="Arial" charset="0"/>
              <a:buNone/>
            </a:pPr>
            <a:r>
              <a:rPr lang="en-US" sz="2800" dirty="0"/>
              <a:t>		</a:t>
            </a:r>
            <a:r>
              <a:rPr lang="en-US" sz="2800" b="1" dirty="0"/>
              <a:t>Setting Aside or Reforming a Mediated         	  	Settlement Agreement</a:t>
            </a:r>
            <a:r>
              <a:rPr lang="en-US" sz="2800" dirty="0"/>
              <a:t>. (“</a:t>
            </a:r>
            <a:r>
              <a:rPr lang="en-US" sz="2800" b="1" dirty="0">
                <a:solidFill>
                  <a:srgbClr val="C00000"/>
                </a:solidFill>
              </a:rPr>
              <a:t>evident partiality</a:t>
            </a:r>
            <a:r>
              <a:rPr lang="en-US" sz="2800" dirty="0"/>
              <a:t>”)</a:t>
            </a:r>
          </a:p>
          <a:p>
            <a:r>
              <a:rPr lang="en-US" sz="2800" dirty="0"/>
              <a:t>Minn. Stat. Sec. 572.37</a:t>
            </a:r>
          </a:p>
          <a:p>
            <a:pPr>
              <a:buFont typeface="Arial" charset="0"/>
              <a:buNone/>
            </a:pPr>
            <a:r>
              <a:rPr lang="en-US" sz="2800" dirty="0"/>
              <a:t>		 </a:t>
            </a:r>
            <a:r>
              <a:rPr lang="en-US" sz="2800" b="1" dirty="0"/>
              <a:t>Presentation of Mediator to Public</a:t>
            </a:r>
            <a:r>
              <a:rPr lang="en-US" sz="2800" dirty="0"/>
              <a:t>.</a:t>
            </a:r>
          </a:p>
          <a:p>
            <a:pPr>
              <a:buFont typeface="Arial" charset="0"/>
              <a:buNone/>
            </a:pPr>
            <a:endParaRPr lang="en-US" dirty="0"/>
          </a:p>
        </p:txBody>
      </p:sp>
      <p:pic>
        <p:nvPicPr>
          <p:cNvPr id="16386" name="Picture 2" descr="Capitol Building, Dome, St Paul">
            <a:extLst>
              <a:ext uri="{FF2B5EF4-FFF2-40B4-BE49-F238E27FC236}">
                <a16:creationId xmlns:a16="http://schemas.microsoft.com/office/drawing/2014/main" id="{4DA6CB33-21B1-0C4F-A9A4-63D66B9A10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6829" y="2400300"/>
            <a:ext cx="2931235" cy="2209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36489-673A-CA4E-9104-4A41A09CC966}"/>
              </a:ext>
            </a:extLst>
          </p:cNvPr>
          <p:cNvSpPr>
            <a:spLocks noGrp="1"/>
          </p:cNvSpPr>
          <p:nvPr>
            <p:ph type="title"/>
          </p:nvPr>
        </p:nvSpPr>
        <p:spPr>
          <a:xfrm>
            <a:off x="812800" y="228600"/>
            <a:ext cx="10871200" cy="990600"/>
          </a:xfrm>
        </p:spPr>
        <p:txBody>
          <a:bodyPr anchor="ctr">
            <a:normAutofit/>
          </a:bodyPr>
          <a:lstStyle/>
          <a:p>
            <a:r>
              <a:rPr lang="en-US" dirty="0"/>
              <a:t>Minn. Stat. 595.02 Testimony of Witnesses</a:t>
            </a:r>
          </a:p>
        </p:txBody>
      </p:sp>
      <p:pic>
        <p:nvPicPr>
          <p:cNvPr id="4" name="Picture 3" descr="gavel.jpg">
            <a:extLst>
              <a:ext uri="{FF2B5EF4-FFF2-40B4-BE49-F238E27FC236}">
                <a16:creationId xmlns:a16="http://schemas.microsoft.com/office/drawing/2014/main" id="{441EA698-A7B0-3046-A9A9-4203A659CE5D}"/>
              </a:ext>
            </a:extLst>
          </p:cNvPr>
          <p:cNvPicPr>
            <a:picLocks noChangeAspect="1"/>
          </p:cNvPicPr>
          <p:nvPr/>
        </p:nvPicPr>
        <p:blipFill rotWithShape="1">
          <a:blip r:embed="rId2"/>
          <a:srcRect l="8000" r="16634"/>
          <a:stretch/>
        </p:blipFill>
        <p:spPr>
          <a:xfrm>
            <a:off x="812800" y="1589567"/>
            <a:ext cx="5181600" cy="4572000"/>
          </a:xfrm>
          <a:prstGeom prst="rect">
            <a:avLst/>
          </a:prstGeom>
          <a:noFill/>
        </p:spPr>
      </p:pic>
      <p:sp>
        <p:nvSpPr>
          <p:cNvPr id="3" name="Content Placeholder 2">
            <a:extLst>
              <a:ext uri="{FF2B5EF4-FFF2-40B4-BE49-F238E27FC236}">
                <a16:creationId xmlns:a16="http://schemas.microsoft.com/office/drawing/2014/main" id="{8AF9E929-F8B0-6141-A347-B183C600AB4B}"/>
              </a:ext>
            </a:extLst>
          </p:cNvPr>
          <p:cNvSpPr>
            <a:spLocks noGrp="1"/>
          </p:cNvSpPr>
          <p:nvPr>
            <p:ph sz="quarter" idx="2"/>
          </p:nvPr>
        </p:nvSpPr>
        <p:spPr>
          <a:xfrm>
            <a:off x="6459868" y="1589567"/>
            <a:ext cx="5181600" cy="4572000"/>
          </a:xfrm>
        </p:spPr>
        <p:txBody>
          <a:bodyPr>
            <a:normAutofit/>
          </a:bodyPr>
          <a:lstStyle/>
          <a:p>
            <a:r>
              <a:rPr lang="en-US" dirty="0"/>
              <a:t>“Competency” Standard</a:t>
            </a:r>
          </a:p>
          <a:p>
            <a:endParaRPr lang="en-US" dirty="0"/>
          </a:p>
          <a:p>
            <a:r>
              <a:rPr lang="en-US" dirty="0"/>
              <a:t>Minn. Stat. 595.02, </a:t>
            </a:r>
            <a:r>
              <a:rPr lang="en-US" dirty="0" err="1"/>
              <a:t>Subd</a:t>
            </a:r>
            <a:r>
              <a:rPr lang="en-US" dirty="0"/>
              <a:t>. 1 </a:t>
            </a:r>
            <a:r>
              <a:rPr lang="en-US" b="1" i="1" dirty="0">
                <a:solidFill>
                  <a:srgbClr val="C00000"/>
                </a:solidFill>
              </a:rPr>
              <a:t>Competency of Witnesses </a:t>
            </a:r>
            <a:r>
              <a:rPr lang="en-US" dirty="0"/>
              <a:t>(m) [Mediation]</a:t>
            </a:r>
          </a:p>
          <a:p>
            <a:pPr marL="0" indent="0">
              <a:buNone/>
            </a:pPr>
            <a:endParaRPr lang="en-US" dirty="0"/>
          </a:p>
          <a:p>
            <a:r>
              <a:rPr lang="en-US" dirty="0"/>
              <a:t>Minn. Stat. 595.02, </a:t>
            </a:r>
            <a:r>
              <a:rPr lang="en-US" dirty="0" err="1"/>
              <a:t>Subd</a:t>
            </a:r>
            <a:r>
              <a:rPr lang="en-US" dirty="0"/>
              <a:t>. 1(a) </a:t>
            </a:r>
            <a:r>
              <a:rPr lang="en-US" b="1" i="1" dirty="0">
                <a:solidFill>
                  <a:srgbClr val="C00000"/>
                </a:solidFill>
              </a:rPr>
              <a:t>Alternative dispute resolution privilege</a:t>
            </a:r>
          </a:p>
        </p:txBody>
      </p:sp>
    </p:spTree>
    <p:extLst>
      <p:ext uri="{BB962C8B-B14F-4D97-AF65-F5344CB8AC3E}">
        <p14:creationId xmlns:p14="http://schemas.microsoft.com/office/powerpoint/2010/main" val="21802894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defRPr/>
            </a:pPr>
            <a:r>
              <a:rPr lang="en-US" sz="3200" dirty="0"/>
              <a:t>Minnesota Rules of Professional Conduct</a:t>
            </a:r>
          </a:p>
        </p:txBody>
      </p:sp>
      <p:sp>
        <p:nvSpPr>
          <p:cNvPr id="3" name="Content Placeholder 2"/>
          <p:cNvSpPr>
            <a:spLocks noGrp="1"/>
          </p:cNvSpPr>
          <p:nvPr>
            <p:ph sz="quarter" idx="1"/>
          </p:nvPr>
        </p:nvSpPr>
        <p:spPr>
          <a:xfrm>
            <a:off x="816864" y="1828800"/>
            <a:ext cx="10871200" cy="4267200"/>
          </a:xfrm>
        </p:spPr>
        <p:txBody>
          <a:bodyPr>
            <a:normAutofit/>
          </a:bodyPr>
          <a:lstStyle/>
          <a:p>
            <a:pPr>
              <a:lnSpc>
                <a:spcPct val="80000"/>
              </a:lnSpc>
              <a:buFont typeface="Arial" charset="0"/>
              <a:buNone/>
            </a:pPr>
            <a:r>
              <a:rPr lang="en-US" sz="3200" dirty="0"/>
              <a:t>Rule 1.12 	Former Judge, Arbitrator, Mediator, or other Third-Party Neutral</a:t>
            </a:r>
          </a:p>
          <a:p>
            <a:pPr>
              <a:lnSpc>
                <a:spcPct val="80000"/>
              </a:lnSpc>
              <a:buFont typeface="Arial" charset="0"/>
              <a:buNone/>
            </a:pPr>
            <a:endParaRPr lang="en-US" sz="3200" dirty="0"/>
          </a:p>
          <a:p>
            <a:pPr>
              <a:lnSpc>
                <a:spcPct val="80000"/>
              </a:lnSpc>
              <a:buFont typeface="Arial" charset="0"/>
              <a:buNone/>
            </a:pPr>
            <a:r>
              <a:rPr lang="en-US" sz="3200" dirty="0"/>
              <a:t>Rule 2.4  	Lawyer Serving as Third-Party Neutral</a:t>
            </a:r>
          </a:p>
          <a:p>
            <a:pPr>
              <a:lnSpc>
                <a:spcPct val="90000"/>
              </a:lnSpc>
              <a:buFont typeface="Arial" charset="0"/>
              <a:buNone/>
            </a:pPr>
            <a:endParaRPr lang="en-US" sz="2800" dirty="0"/>
          </a:p>
          <a:p>
            <a:pPr>
              <a:lnSpc>
                <a:spcPct val="80000"/>
              </a:lnSpc>
              <a:buFont typeface="Arial" charset="0"/>
              <a:buNone/>
            </a:pPr>
            <a:endParaRPr lang="en-US" sz="2400" dirty="0"/>
          </a:p>
        </p:txBody>
      </p:sp>
      <p:pic>
        <p:nvPicPr>
          <p:cNvPr id="16387" name="Picture 3" descr="C:\LocalData\My Pictures\MRPC.jpg"/>
          <p:cNvPicPr>
            <a:picLocks noChangeAspect="1" noChangeArrowheads="1"/>
          </p:cNvPicPr>
          <p:nvPr/>
        </p:nvPicPr>
        <p:blipFill>
          <a:blip r:embed="rId3"/>
          <a:srcRect/>
          <a:stretch>
            <a:fillRect/>
          </a:stretch>
        </p:blipFill>
        <p:spPr bwMode="auto">
          <a:xfrm rot="20200259">
            <a:off x="2575263" y="4080666"/>
            <a:ext cx="1423850" cy="2139666"/>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Scenarios - Assumptions</a:t>
            </a:r>
          </a:p>
        </p:txBody>
      </p:sp>
      <p:sp>
        <p:nvSpPr>
          <p:cNvPr id="3" name="Content Placeholder 2"/>
          <p:cNvSpPr>
            <a:spLocks noGrp="1"/>
          </p:cNvSpPr>
          <p:nvPr>
            <p:ph sz="quarter" idx="1"/>
          </p:nvPr>
        </p:nvSpPr>
        <p:spPr>
          <a:xfrm>
            <a:off x="816864" y="1828800"/>
            <a:ext cx="10871200" cy="4267200"/>
          </a:xfrm>
        </p:spPr>
        <p:txBody>
          <a:bodyPr>
            <a:normAutofit/>
          </a:bodyPr>
          <a:lstStyle/>
          <a:p>
            <a:r>
              <a:rPr lang="en-US" dirty="0"/>
              <a:t>Minnesota State Court Civil Matter – “</a:t>
            </a:r>
            <a:r>
              <a:rPr lang="en-US" dirty="0">
                <a:highlight>
                  <a:srgbClr val="FFFF00"/>
                </a:highlight>
              </a:rPr>
              <a:t>court-annexed</a:t>
            </a:r>
            <a:r>
              <a:rPr lang="en-US" dirty="0"/>
              <a:t>”</a:t>
            </a:r>
          </a:p>
          <a:p>
            <a:r>
              <a:rPr lang="en-US" dirty="0"/>
              <a:t>Rule 114 applies, unless there are specific facts to the contrary</a:t>
            </a:r>
          </a:p>
          <a:p>
            <a:r>
              <a:rPr lang="en-US" dirty="0"/>
              <a:t>“Rule” references are to Rule 114 and Rule 114 Code of Ethics, unless otherwise specified</a:t>
            </a:r>
          </a:p>
          <a:p>
            <a:r>
              <a:rPr lang="en-US" dirty="0"/>
              <a:t>“MSCM” refers to the Model Standards of Conduct for Mediators</a:t>
            </a:r>
          </a:p>
          <a:p>
            <a:r>
              <a:rPr lang="en-US" dirty="0"/>
              <a:t>Minnesota Rules of Professional Conduct [MRPC] may also apply in some cases </a:t>
            </a:r>
          </a:p>
          <a:p>
            <a:r>
              <a:rPr lang="en-US" dirty="0"/>
              <a:t>“</a:t>
            </a:r>
            <a:r>
              <a:rPr lang="en-US" b="1" i="1" dirty="0">
                <a:solidFill>
                  <a:srgbClr val="C00000"/>
                </a:solidFill>
              </a:rPr>
              <a:t>Best Answers</a:t>
            </a:r>
            <a:r>
              <a:rPr lang="en-US" dirty="0"/>
              <a:t>”</a:t>
            </a:r>
          </a:p>
          <a:p>
            <a:pPr>
              <a:buNone/>
            </a:pPr>
            <a:endParaRPr lang="en-US" dirty="0"/>
          </a:p>
          <a:p>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6D430E-38A9-45B2-908B-FEBA3DC338A2}"/>
              </a:ext>
            </a:extLst>
          </p:cNvPr>
          <p:cNvPicPr>
            <a:picLocks noChangeAspect="1"/>
          </p:cNvPicPr>
          <p:nvPr/>
        </p:nvPicPr>
        <p:blipFill>
          <a:blip r:embed="rId3"/>
          <a:stretch>
            <a:fillRect/>
          </a:stretch>
        </p:blipFill>
        <p:spPr>
          <a:xfrm>
            <a:off x="4419600" y="3962400"/>
            <a:ext cx="3067050" cy="1485900"/>
          </a:xfrm>
          <a:prstGeom prst="rect">
            <a:avLst/>
          </a:prstGeom>
        </p:spPr>
      </p:pic>
      <p:sp>
        <p:nvSpPr>
          <p:cNvPr id="2" name="Text Placeholder 1">
            <a:extLst>
              <a:ext uri="{FF2B5EF4-FFF2-40B4-BE49-F238E27FC236}">
                <a16:creationId xmlns:a16="http://schemas.microsoft.com/office/drawing/2014/main" id="{177A184D-D6FF-42E8-9F85-205079924C3B}"/>
              </a:ext>
            </a:extLst>
          </p:cNvPr>
          <p:cNvSpPr>
            <a:spLocks noGrp="1"/>
          </p:cNvSpPr>
          <p:nvPr>
            <p:ph type="body" idx="1"/>
          </p:nvPr>
        </p:nvSpPr>
        <p:spPr>
          <a:xfrm>
            <a:off x="2895601" y="2971801"/>
            <a:ext cx="7123113" cy="1444625"/>
          </a:xfrm>
        </p:spPr>
        <p:txBody>
          <a:bodyPr/>
          <a:lstStyle/>
          <a:p>
            <a:endParaRPr lang="en-US" dirty="0"/>
          </a:p>
        </p:txBody>
      </p:sp>
      <p:sp>
        <p:nvSpPr>
          <p:cNvPr id="3" name="Title 2">
            <a:extLst>
              <a:ext uri="{FF2B5EF4-FFF2-40B4-BE49-F238E27FC236}">
                <a16:creationId xmlns:a16="http://schemas.microsoft.com/office/drawing/2014/main" id="{283498FA-EE8C-4D5B-A34C-4B581A03425B}"/>
              </a:ext>
            </a:extLst>
          </p:cNvPr>
          <p:cNvSpPr>
            <a:spLocks noGrp="1"/>
          </p:cNvSpPr>
          <p:nvPr>
            <p:ph type="title"/>
          </p:nvPr>
        </p:nvSpPr>
        <p:spPr/>
        <p:txBody>
          <a:bodyPr/>
          <a:lstStyle/>
          <a:p>
            <a:r>
              <a:rPr lang="en-US" dirty="0"/>
              <a:t>Advertising &amp; Solicitation</a:t>
            </a:r>
          </a:p>
        </p:txBody>
      </p:sp>
    </p:spTree>
    <p:extLst>
      <p:ext uri="{BB962C8B-B14F-4D97-AF65-F5344CB8AC3E}">
        <p14:creationId xmlns:p14="http://schemas.microsoft.com/office/powerpoint/2010/main" val="34625094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 Selecting a Rule 114 Mediator</a:t>
            </a:r>
          </a:p>
        </p:txBody>
      </p:sp>
      <p:sp>
        <p:nvSpPr>
          <p:cNvPr id="3" name="Content Placeholder 2"/>
          <p:cNvSpPr>
            <a:spLocks noGrp="1"/>
          </p:cNvSpPr>
          <p:nvPr>
            <p:ph sz="quarter" idx="1"/>
          </p:nvPr>
        </p:nvSpPr>
        <p:spPr>
          <a:xfrm>
            <a:off x="816864" y="1752600"/>
            <a:ext cx="10871200" cy="4343400"/>
          </a:xfrm>
        </p:spPr>
        <p:txBody>
          <a:bodyPr>
            <a:normAutofit/>
          </a:bodyPr>
          <a:lstStyle/>
          <a:p>
            <a:pPr>
              <a:buNone/>
            </a:pPr>
            <a:r>
              <a:rPr lang="en-US" sz="3200" dirty="0"/>
              <a:t> When researching rostered Rule 114 mediators, the attorneys and parties review a number of brochures and websites.  </a:t>
            </a:r>
          </a:p>
          <a:p>
            <a:pPr>
              <a:buNone/>
            </a:pPr>
            <a:r>
              <a:rPr lang="en-US" sz="3200" dirty="0"/>
              <a:t>Several of the prospective mediators refer to themselves as </a:t>
            </a:r>
          </a:p>
          <a:p>
            <a:pPr>
              <a:buNone/>
            </a:pPr>
            <a:r>
              <a:rPr lang="en-US" sz="3200" dirty="0"/>
              <a:t>   “</a:t>
            </a:r>
            <a:r>
              <a:rPr lang="en-US" sz="3200" dirty="0">
                <a:solidFill>
                  <a:srgbClr val="C00000"/>
                </a:solidFill>
              </a:rPr>
              <a:t>certified</a:t>
            </a:r>
            <a:r>
              <a:rPr lang="en-US" sz="3200" dirty="0"/>
              <a:t>”.</a:t>
            </a:r>
            <a:endParaRPr lang="en-US" dirty="0"/>
          </a:p>
        </p:txBody>
      </p:sp>
      <p:pic>
        <p:nvPicPr>
          <p:cNvPr id="1027" name="Picture 3" descr="C:\Users\lsinnermcevoy\AppData\Local\Microsoft\Windows\Temporary Internet Files\Content.IE5\725DTIF8\MC900442048[1].png"/>
          <p:cNvPicPr>
            <a:picLocks noChangeAspect="1" noChangeArrowheads="1"/>
          </p:cNvPicPr>
          <p:nvPr/>
        </p:nvPicPr>
        <p:blipFill>
          <a:blip r:embed="rId3"/>
          <a:srcRect/>
          <a:stretch>
            <a:fillRect/>
          </a:stretch>
        </p:blipFill>
        <p:spPr bwMode="auto">
          <a:xfrm>
            <a:off x="7696200" y="3810000"/>
            <a:ext cx="1625713" cy="2438569"/>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a:t>Leslie Sinner McEvoy, Esq.</a:t>
            </a:r>
          </a:p>
        </p:txBody>
      </p:sp>
      <p:sp>
        <p:nvSpPr>
          <p:cNvPr id="3" name="Text Placeholder 2">
            <a:extLst>
              <a:ext uri="{FF2B5EF4-FFF2-40B4-BE49-F238E27FC236}">
                <a16:creationId xmlns:a16="http://schemas.microsoft.com/office/drawing/2014/main" id="{5BE2F85D-30B1-C5B0-2BBC-7AD7C718C8EC}"/>
              </a:ext>
            </a:extLst>
          </p:cNvPr>
          <p:cNvSpPr>
            <a:spLocks noGrp="1"/>
          </p:cNvSpPr>
          <p:nvPr>
            <p:ph type="body" idx="2"/>
          </p:nvPr>
        </p:nvSpPr>
        <p:spPr/>
        <p:txBody>
          <a:bodyPr/>
          <a:lstStyle/>
          <a:p>
            <a:endParaRPr lang="en-US"/>
          </a:p>
        </p:txBody>
      </p:sp>
      <p:sp>
        <p:nvSpPr>
          <p:cNvPr id="2" name="Content Placeholder 1"/>
          <p:cNvSpPr>
            <a:spLocks noGrp="1"/>
          </p:cNvSpPr>
          <p:nvPr>
            <p:ph sz="quarter" idx="1"/>
          </p:nvPr>
        </p:nvSpPr>
        <p:spPr>
          <a:xfrm>
            <a:off x="4495800" y="1752600"/>
            <a:ext cx="7188200" cy="4419600"/>
          </a:xfrm>
        </p:spPr>
        <p:txBody>
          <a:bodyPr>
            <a:normAutofit/>
          </a:bodyPr>
          <a:lstStyle/>
          <a:p>
            <a:r>
              <a:rPr lang="en-US" sz="2800" dirty="0"/>
              <a:t>Mediator,  Arbitrator,  Teacher, Trainer and Consultant</a:t>
            </a:r>
          </a:p>
          <a:p>
            <a:r>
              <a:rPr lang="en-US" sz="2800" dirty="0"/>
              <a:t>Teaching, Studying, Writing about Rule 114 since 2008</a:t>
            </a:r>
          </a:p>
          <a:p>
            <a:r>
              <a:rPr lang="en-US" sz="2800" dirty="0"/>
              <a:t>Website:  </a:t>
            </a:r>
            <a:r>
              <a:rPr lang="en-US" sz="2800" dirty="0" err="1"/>
              <a:t>www.lesliemcevoy.com</a:t>
            </a:r>
            <a:endParaRPr lang="en-US" sz="2800" dirty="0"/>
          </a:p>
          <a:p>
            <a:r>
              <a:rPr lang="en-US" sz="2800" dirty="0"/>
              <a:t>Email: </a:t>
            </a:r>
          </a:p>
          <a:p>
            <a:pPr lvl="1"/>
            <a:r>
              <a:rPr lang="en-US" sz="2800" u="sng" dirty="0">
                <a:solidFill>
                  <a:schemeClr val="accent1"/>
                </a:solidFill>
                <a:hlinkClick r:id="rId3"/>
              </a:rPr>
              <a:t>leslie@lesliemcevoy.com</a:t>
            </a:r>
            <a:endParaRPr lang="en-US" sz="2800" u="sng" dirty="0">
              <a:solidFill>
                <a:schemeClr val="accent1"/>
              </a:solidFill>
            </a:endParaRPr>
          </a:p>
          <a:p>
            <a:pPr lvl="1"/>
            <a:r>
              <a:rPr lang="en-US" sz="2800" u="sng" dirty="0" err="1">
                <a:solidFill>
                  <a:schemeClr val="accent1"/>
                </a:solidFill>
              </a:rPr>
              <a:t>mcevoyleslie@gmail.com</a:t>
            </a:r>
            <a:endParaRPr lang="en-US" sz="2800" u="sng" dirty="0">
              <a:solidFill>
                <a:schemeClr val="accent1"/>
              </a:solidFill>
            </a:endParaRPr>
          </a:p>
        </p:txBody>
      </p:sp>
      <p:pic>
        <p:nvPicPr>
          <p:cNvPr id="7" name="Picture 6" descr="A person smiling for the camera&#10;&#10;Description automatically generated with low confidence">
            <a:extLst>
              <a:ext uri="{FF2B5EF4-FFF2-40B4-BE49-F238E27FC236}">
                <a16:creationId xmlns:a16="http://schemas.microsoft.com/office/drawing/2014/main" id="{C10334EE-B1F1-334A-B9F9-9C524FAA58B6}"/>
              </a:ext>
            </a:extLst>
          </p:cNvPr>
          <p:cNvPicPr>
            <a:picLocks noChangeAspect="1"/>
          </p:cNvPicPr>
          <p:nvPr/>
        </p:nvPicPr>
        <p:blipFill rotWithShape="1">
          <a:blip r:embed="rId4"/>
          <a:srcRect l="6596" r="5376" b="-4"/>
          <a:stretch/>
        </p:blipFill>
        <p:spPr>
          <a:xfrm>
            <a:off x="1123771" y="1991214"/>
            <a:ext cx="2799103" cy="3866172"/>
          </a:xfrm>
          <a:prstGeom prst="rect">
            <a:avLst/>
          </a:prstGeom>
        </p:spPr>
      </p:pic>
      <p:sp>
        <p:nvSpPr>
          <p:cNvPr id="6" name="Title 3"/>
          <p:cNvSpPr txBox="1">
            <a:spLocks/>
          </p:cNvSpPr>
          <p:nvPr/>
        </p:nvSpPr>
        <p:spPr>
          <a:xfrm>
            <a:off x="3724273" y="3352800"/>
            <a:ext cx="7315201" cy="1143000"/>
          </a:xfrm>
          <a:prstGeom prst="rect">
            <a:avLst/>
          </a:prstGeom>
        </p:spPr>
        <p:txBody>
          <a:bodyPr vert="horz" rtlCol="0"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endParaRPr lang="en-US" dirty="0"/>
          </a:p>
        </p:txBody>
      </p:sp>
    </p:spTree>
    <p:extLst>
      <p:ext uri="{BB962C8B-B14F-4D97-AF65-F5344CB8AC3E}">
        <p14:creationId xmlns:p14="http://schemas.microsoft.com/office/powerpoint/2010/main" val="30198863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1333500" y="274638"/>
            <a:ext cx="8801100" cy="990600"/>
          </a:xfrm>
        </p:spPr>
        <p:txBody>
          <a:bodyPr/>
          <a:lstStyle/>
          <a:p>
            <a:r>
              <a:rPr lang="en-US" dirty="0"/>
              <a:t>1. This practice is:</a:t>
            </a:r>
          </a:p>
        </p:txBody>
      </p:sp>
      <p:sp>
        <p:nvSpPr>
          <p:cNvPr id="3" name="TPAnswers"/>
          <p:cNvSpPr>
            <a:spLocks noGrp="1"/>
          </p:cNvSpPr>
          <p:nvPr>
            <p:ph type="body" idx="1"/>
            <p:custDataLst>
              <p:tags r:id="rId2"/>
            </p:custDataLst>
          </p:nvPr>
        </p:nvSpPr>
        <p:spPr>
          <a:xfrm>
            <a:off x="1168400" y="1752600"/>
            <a:ext cx="10210800" cy="4373880"/>
          </a:xfrm>
        </p:spPr>
        <p:txBody>
          <a:bodyPr>
            <a:normAutofit/>
          </a:bodyPr>
          <a:lstStyle/>
          <a:p>
            <a:pPr marL="514350" indent="-514350">
              <a:buFont typeface="+mj-lt"/>
              <a:buAutoNum type="alphaLcPeriod"/>
            </a:pPr>
            <a:r>
              <a:rPr lang="en-US" sz="3200" dirty="0"/>
              <a:t>a good, ethical marketing strategy.</a:t>
            </a:r>
          </a:p>
          <a:p>
            <a:pPr marL="514350" indent="-514350">
              <a:buFont typeface="+mj-lt"/>
              <a:buAutoNum type="alphaLcPeriod"/>
            </a:pPr>
            <a:r>
              <a:rPr lang="en-US" sz="3200" dirty="0"/>
              <a:t>“not appropriate” under Rule 114.13 (A) </a:t>
            </a:r>
            <a:r>
              <a:rPr lang="en-US" sz="3200" dirty="0" err="1"/>
              <a:t>Subd</a:t>
            </a:r>
            <a:r>
              <a:rPr lang="en-US" sz="3200" dirty="0"/>
              <a:t>. 6</a:t>
            </a:r>
          </a:p>
          <a:p>
            <a:pPr marL="514350" indent="-514350">
              <a:buFont typeface="+mj-lt"/>
              <a:buAutoNum type="alphaLcPeriod"/>
            </a:pPr>
            <a:r>
              <a:rPr lang="en-US" sz="3200" dirty="0"/>
              <a:t>an ethical violation under Rule 114.13 (A) </a:t>
            </a:r>
            <a:r>
              <a:rPr lang="en-US" sz="3200" dirty="0" err="1"/>
              <a:t>Subd</a:t>
            </a:r>
            <a:r>
              <a:rPr lang="en-US" sz="3200" dirty="0"/>
              <a:t>. 6 unless the mediator is “certified” in another state. </a:t>
            </a:r>
          </a:p>
          <a:p>
            <a:pPr marL="514350" indent="-514350">
              <a:buFont typeface="+mj-lt"/>
              <a:buAutoNum type="alphaLcPeriod"/>
            </a:pPr>
            <a:r>
              <a:rPr lang="en-US" sz="3200" dirty="0"/>
              <a:t>b) and c).</a:t>
            </a:r>
          </a:p>
        </p:txBody>
      </p:sp>
      <p:sp>
        <p:nvSpPr>
          <p:cNvPr id="5" name="TPStartPoll"/>
          <p:cNvSpPr/>
          <p:nvPr/>
        </p:nvSpPr>
        <p:spPr>
          <a:xfrm>
            <a:off x="1524000" y="0"/>
            <a:ext cx="12700" cy="12700"/>
          </a:xfrm>
          <a:prstGeom prst="rect">
            <a:avLst/>
          </a:prstGeom>
          <a:solidFill>
            <a:schemeClr val="accent1">
              <a:alpha val="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PCountdownTrigger"/>
          <p:cNvSpPr/>
          <p:nvPr/>
        </p:nvSpPr>
        <p:spPr>
          <a:xfrm>
            <a:off x="1524000" y="0"/>
            <a:ext cx="12700" cy="12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92047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1333500" y="274638"/>
            <a:ext cx="8801100" cy="990600"/>
          </a:xfrm>
        </p:spPr>
        <p:txBody>
          <a:bodyPr/>
          <a:lstStyle/>
          <a:p>
            <a:r>
              <a:rPr lang="en-US" dirty="0"/>
              <a:t>1. This practice is:</a:t>
            </a:r>
          </a:p>
        </p:txBody>
      </p:sp>
      <p:sp>
        <p:nvSpPr>
          <p:cNvPr id="3" name="TPAnswers"/>
          <p:cNvSpPr>
            <a:spLocks noGrp="1"/>
          </p:cNvSpPr>
          <p:nvPr>
            <p:ph type="body" idx="1"/>
            <p:custDataLst>
              <p:tags r:id="rId2"/>
            </p:custDataLst>
          </p:nvPr>
        </p:nvSpPr>
        <p:spPr>
          <a:xfrm>
            <a:off x="1168400" y="1752600"/>
            <a:ext cx="10210800" cy="4373880"/>
          </a:xfrm>
        </p:spPr>
        <p:txBody>
          <a:bodyPr>
            <a:normAutofit/>
          </a:bodyPr>
          <a:lstStyle/>
          <a:p>
            <a:pPr marL="514350" indent="-514350">
              <a:buFont typeface="+mj-lt"/>
              <a:buAutoNum type="alphaLcPeriod"/>
            </a:pPr>
            <a:r>
              <a:rPr lang="en-US" sz="3200" dirty="0"/>
              <a:t>a good, ethical marketing strategy.</a:t>
            </a:r>
          </a:p>
          <a:p>
            <a:pPr marL="514350" indent="-514350">
              <a:buFont typeface="+mj-lt"/>
              <a:buAutoNum type="alphaLcPeriod"/>
            </a:pPr>
            <a:r>
              <a:rPr lang="en-US" sz="3200" dirty="0">
                <a:highlight>
                  <a:srgbClr val="FFFF00"/>
                </a:highlight>
              </a:rPr>
              <a:t>“not appropriate” under Rule 114.13 (A) </a:t>
            </a:r>
            <a:r>
              <a:rPr lang="en-US" sz="3200" dirty="0" err="1">
                <a:highlight>
                  <a:srgbClr val="FFFF00"/>
                </a:highlight>
              </a:rPr>
              <a:t>Subd</a:t>
            </a:r>
            <a:r>
              <a:rPr lang="en-US" sz="3200" dirty="0">
                <a:highlight>
                  <a:srgbClr val="FFFF00"/>
                </a:highlight>
              </a:rPr>
              <a:t>. 6</a:t>
            </a:r>
          </a:p>
          <a:p>
            <a:pPr marL="514350" indent="-514350">
              <a:buFont typeface="+mj-lt"/>
              <a:buAutoNum type="alphaLcPeriod"/>
            </a:pPr>
            <a:r>
              <a:rPr lang="en-US" sz="3200" dirty="0"/>
              <a:t>an ethical violation under Rule 114.13 (A) </a:t>
            </a:r>
            <a:r>
              <a:rPr lang="en-US" sz="3200" dirty="0" err="1"/>
              <a:t>Subd</a:t>
            </a:r>
            <a:r>
              <a:rPr lang="en-US" sz="3200" dirty="0"/>
              <a:t>. 6 unless the mediator is “certified” in another state. </a:t>
            </a:r>
          </a:p>
          <a:p>
            <a:pPr marL="514350" indent="-514350">
              <a:buFont typeface="+mj-lt"/>
              <a:buAutoNum type="alphaLcPeriod"/>
            </a:pPr>
            <a:r>
              <a:rPr lang="en-US" sz="3200" dirty="0"/>
              <a:t>b) and c).</a:t>
            </a:r>
          </a:p>
        </p:txBody>
      </p:sp>
      <p:sp>
        <p:nvSpPr>
          <p:cNvPr id="5" name="TPStartPoll"/>
          <p:cNvSpPr/>
          <p:nvPr/>
        </p:nvSpPr>
        <p:spPr>
          <a:xfrm>
            <a:off x="1524000" y="0"/>
            <a:ext cx="12700" cy="12700"/>
          </a:xfrm>
          <a:prstGeom prst="rect">
            <a:avLst/>
          </a:prstGeom>
          <a:solidFill>
            <a:schemeClr val="accent1">
              <a:alpha val="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PCountdownTrigger"/>
          <p:cNvSpPr/>
          <p:nvPr/>
        </p:nvSpPr>
        <p:spPr>
          <a:xfrm>
            <a:off x="1524000" y="0"/>
            <a:ext cx="12700" cy="12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773760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000" b="1" dirty="0"/>
              <a:t>“Qualified Neutral”</a:t>
            </a:r>
          </a:p>
        </p:txBody>
      </p:sp>
      <p:sp>
        <p:nvSpPr>
          <p:cNvPr id="3" name="Content Placeholder 2"/>
          <p:cNvSpPr>
            <a:spLocks noGrp="1"/>
          </p:cNvSpPr>
          <p:nvPr>
            <p:ph sz="quarter" idx="1"/>
          </p:nvPr>
        </p:nvSpPr>
        <p:spPr>
          <a:xfrm>
            <a:off x="990600" y="1676400"/>
            <a:ext cx="10439400" cy="4648200"/>
          </a:xfrm>
        </p:spPr>
        <p:txBody>
          <a:bodyPr>
            <a:normAutofit fontScale="25000" lnSpcReduction="20000"/>
          </a:bodyPr>
          <a:lstStyle/>
          <a:p>
            <a:r>
              <a:rPr lang="en-US" sz="11200" b="1" dirty="0">
                <a:solidFill>
                  <a:srgbClr val="C00000"/>
                </a:solidFill>
              </a:rPr>
              <a:t>Rule 114.13 (A) </a:t>
            </a:r>
            <a:r>
              <a:rPr lang="en-US" sz="11200" b="1" dirty="0" err="1">
                <a:solidFill>
                  <a:srgbClr val="C00000"/>
                </a:solidFill>
              </a:rPr>
              <a:t>Subd</a:t>
            </a:r>
            <a:r>
              <a:rPr lang="en-US" sz="11200" b="1" dirty="0">
                <a:solidFill>
                  <a:srgbClr val="C00000"/>
                </a:solidFill>
              </a:rPr>
              <a:t>. 6</a:t>
            </a:r>
            <a:r>
              <a:rPr lang="en-US" sz="11200" b="1" dirty="0"/>
              <a:t>. </a:t>
            </a:r>
            <a:r>
              <a:rPr lang="en-US" sz="11200" b="1" u="sng" dirty="0">
                <a:solidFill>
                  <a:srgbClr val="C00000"/>
                </a:solidFill>
              </a:rPr>
              <a:t>Advertising and Solicitation</a:t>
            </a:r>
          </a:p>
          <a:p>
            <a:pPr marL="0" indent="0">
              <a:buNone/>
            </a:pPr>
            <a:endParaRPr lang="en-US" sz="11200" b="1" dirty="0"/>
          </a:p>
          <a:p>
            <a:pPr lvl="1"/>
            <a:r>
              <a:rPr lang="en-US" sz="11200" dirty="0"/>
              <a:t>“It is not appropriate to identify oneself as a ‘</a:t>
            </a:r>
            <a:r>
              <a:rPr lang="en-US" sz="11200" b="1" dirty="0"/>
              <a:t>certified</a:t>
            </a:r>
            <a:r>
              <a:rPr lang="en-US" sz="11200" dirty="0"/>
              <a:t>’ neutral.” </a:t>
            </a:r>
          </a:p>
          <a:p>
            <a:endParaRPr lang="en-US" sz="11200" dirty="0"/>
          </a:p>
          <a:p>
            <a:pPr lvl="1"/>
            <a:r>
              <a:rPr lang="en-US" sz="11200" b="1" i="1" u="sng" dirty="0"/>
              <a:t>Correct PHRASE</a:t>
            </a:r>
            <a:r>
              <a:rPr lang="en-US" sz="11200" dirty="0"/>
              <a:t>:  </a:t>
            </a:r>
            <a:r>
              <a:rPr lang="en-US" sz="11200" b="1" dirty="0"/>
              <a:t>“</a:t>
            </a:r>
            <a:r>
              <a:rPr lang="en-US" sz="11200" b="1" dirty="0">
                <a:solidFill>
                  <a:srgbClr val="C00000"/>
                </a:solidFill>
                <a:highlight>
                  <a:srgbClr val="FFFF00"/>
                </a:highlight>
              </a:rPr>
              <a:t>qualified neutral </a:t>
            </a:r>
            <a:r>
              <a:rPr lang="en-US" sz="11200" b="1" dirty="0">
                <a:highlight>
                  <a:srgbClr val="FFFF00"/>
                </a:highlight>
              </a:rPr>
              <a:t>under Rule 114 of the General Rules of Practice.” </a:t>
            </a:r>
            <a:r>
              <a:rPr lang="en-US" sz="11200" b="1" dirty="0"/>
              <a:t>[NOTE: </a:t>
            </a:r>
            <a:r>
              <a:rPr lang="en-US" sz="11200" dirty="0"/>
              <a:t>This is a change from what was in the </a:t>
            </a:r>
            <a:r>
              <a:rPr lang="en-US" sz="11200" b="1" i="1" u="sng" dirty="0"/>
              <a:t>original new rule</a:t>
            </a:r>
            <a:r>
              <a:rPr lang="en-US" sz="11200" b="1" dirty="0"/>
              <a:t> </a:t>
            </a:r>
            <a:r>
              <a:rPr lang="en-US" sz="11200" dirty="0"/>
              <a:t>promulgated in July 2022</a:t>
            </a:r>
            <a:r>
              <a:rPr lang="en-US" sz="11200" b="1" dirty="0"/>
              <a:t>.]</a:t>
            </a:r>
            <a:endParaRPr lang="en-US" sz="11200" dirty="0"/>
          </a:p>
          <a:p>
            <a:pPr marL="1143000" lvl="3" indent="0">
              <a:buNone/>
            </a:pPr>
            <a:endParaRPr lang="en-US" sz="11200" dirty="0">
              <a:highlight>
                <a:srgbClr val="FFFF00"/>
              </a:highlight>
            </a:endParaRPr>
          </a:p>
          <a:p>
            <a:pPr lvl="1"/>
            <a:r>
              <a:rPr lang="en-US" sz="11200" b="1" i="1" dirty="0">
                <a:highlight>
                  <a:srgbClr val="FFFF00"/>
                </a:highlight>
              </a:rPr>
              <a:t>Tip</a:t>
            </a:r>
            <a:r>
              <a:rPr lang="en-US" sz="11200" dirty="0">
                <a:highlight>
                  <a:srgbClr val="FFFF00"/>
                </a:highlight>
              </a:rPr>
              <a:t>: Conform your business cards, website, stationary, signature block, etc.</a:t>
            </a:r>
            <a:endParaRPr lang="en-US" sz="11200" dirty="0"/>
          </a:p>
          <a:p>
            <a:pPr marL="0" indent="0">
              <a:buNone/>
            </a:pPr>
            <a:endParaRPr lang="en-US" sz="11200" dirty="0"/>
          </a:p>
          <a:p>
            <a:pPr marL="0" indent="0">
              <a:buNone/>
            </a:pPr>
            <a:endParaRPr lang="en-US" dirty="0"/>
          </a:p>
          <a:p>
            <a:pPr>
              <a:buNone/>
            </a:pPr>
            <a:r>
              <a:rPr lang="en-US" dirty="0"/>
              <a:t>	</a:t>
            </a:r>
          </a:p>
          <a:p>
            <a:pPr>
              <a:buNone/>
            </a:pPr>
            <a:endParaRPr lang="en-US" dirty="0"/>
          </a:p>
          <a:p>
            <a:pPr>
              <a:buNone/>
            </a:pPr>
            <a:endParaRPr lang="en-US" dirty="0"/>
          </a:p>
          <a:p>
            <a:pPr>
              <a:buNone/>
            </a:pPr>
            <a:r>
              <a:rPr lang="en-US" dirty="0"/>
              <a:t>			</a:t>
            </a:r>
          </a:p>
          <a:p>
            <a:pPr>
              <a:buNone/>
            </a:pPr>
            <a:r>
              <a:rPr lang="en-US" i="1" dirty="0"/>
              <a:t>	</a:t>
            </a:r>
          </a:p>
          <a:p>
            <a:pPr>
              <a:buNone/>
            </a:pPr>
            <a:endParaRPr lang="en-US" i="1" dirty="0"/>
          </a:p>
          <a:p>
            <a:pPr>
              <a:buNone/>
            </a:pPr>
            <a:endParaRPr lang="en-US" i="1" dirty="0"/>
          </a:p>
          <a:p>
            <a:pPr>
              <a:buNone/>
            </a:pPr>
            <a:r>
              <a:rPr lang="en-US" sz="2400" i="1" dirty="0"/>
              <a:t>						</a:t>
            </a:r>
          </a:p>
          <a:p>
            <a:pPr>
              <a:buNone/>
            </a:pPr>
            <a:r>
              <a:rPr lang="en-US" sz="2400" i="1" dirty="0"/>
              <a:t>				</a:t>
            </a:r>
          </a:p>
          <a:p>
            <a:pPr>
              <a:buNone/>
            </a:pPr>
            <a:r>
              <a:rPr lang="en-US" sz="2400" i="1" dirty="0"/>
              <a:t>							</a:t>
            </a:r>
            <a:r>
              <a:rPr lang="en-US" sz="8000" i="1" dirty="0"/>
              <a:t>See</a:t>
            </a:r>
            <a:r>
              <a:rPr lang="en-US" sz="8000" dirty="0"/>
              <a:t> </a:t>
            </a:r>
            <a:r>
              <a:rPr lang="en-US" sz="8000" b="1" i="1" dirty="0">
                <a:solidFill>
                  <a:srgbClr val="C00000"/>
                </a:solidFill>
              </a:rPr>
              <a:t>MN ADR Handbook</a:t>
            </a:r>
            <a:r>
              <a:rPr lang="en-US" sz="8000" dirty="0"/>
              <a:t>, p. 292-293</a:t>
            </a:r>
          </a:p>
          <a:p>
            <a:pPr>
              <a:buNone/>
            </a:pPr>
            <a:r>
              <a:rPr lang="en-US" i="1" dirty="0"/>
              <a:t>				</a:t>
            </a:r>
          </a:p>
          <a:p>
            <a:pPr>
              <a:buNone/>
            </a:pPr>
            <a:r>
              <a:rPr lang="en-US" i="1" dirty="0"/>
              <a:t>					</a:t>
            </a:r>
            <a:r>
              <a:rPr lang="en-US" dirty="0"/>
              <a:t>                       			</a:t>
            </a:r>
          </a:p>
        </p:txBody>
      </p:sp>
      <p:pic>
        <p:nvPicPr>
          <p:cNvPr id="1027" name="Picture 3" descr="C:\LocalData\My Pictures\qualified.jpg"/>
          <p:cNvPicPr>
            <a:picLocks noChangeAspect="1" noChangeArrowheads="1"/>
          </p:cNvPicPr>
          <p:nvPr/>
        </p:nvPicPr>
        <p:blipFill>
          <a:blip r:embed="rId3"/>
          <a:srcRect/>
          <a:stretch>
            <a:fillRect/>
          </a:stretch>
        </p:blipFill>
        <p:spPr bwMode="auto">
          <a:xfrm>
            <a:off x="10011664" y="685800"/>
            <a:ext cx="1676400" cy="1676400"/>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3714B-15D1-41FE-DE6C-83672FCE33B8}"/>
              </a:ext>
            </a:extLst>
          </p:cNvPr>
          <p:cNvSpPr>
            <a:spLocks noGrp="1"/>
          </p:cNvSpPr>
          <p:nvPr>
            <p:ph type="title"/>
          </p:nvPr>
        </p:nvSpPr>
        <p:spPr/>
        <p:txBody>
          <a:bodyPr/>
          <a:lstStyle/>
          <a:p>
            <a:r>
              <a:rPr lang="en-US" b="1" dirty="0"/>
              <a:t>Why?  Consumer Protection</a:t>
            </a:r>
          </a:p>
        </p:txBody>
      </p:sp>
      <p:sp>
        <p:nvSpPr>
          <p:cNvPr id="3" name="Content Placeholder 2">
            <a:extLst>
              <a:ext uri="{FF2B5EF4-FFF2-40B4-BE49-F238E27FC236}">
                <a16:creationId xmlns:a16="http://schemas.microsoft.com/office/drawing/2014/main" id="{4BE86F21-3281-77EB-99DC-D2726E6BF4A8}"/>
              </a:ext>
            </a:extLst>
          </p:cNvPr>
          <p:cNvSpPr>
            <a:spLocks noGrp="1"/>
          </p:cNvSpPr>
          <p:nvPr>
            <p:ph sz="quarter" idx="1"/>
          </p:nvPr>
        </p:nvSpPr>
        <p:spPr/>
        <p:txBody>
          <a:bodyPr>
            <a:normAutofit lnSpcReduction="10000"/>
          </a:bodyPr>
          <a:lstStyle/>
          <a:p>
            <a:r>
              <a:rPr lang="en-US" dirty="0"/>
              <a:t>Much ado about nothing?</a:t>
            </a:r>
          </a:p>
          <a:p>
            <a:r>
              <a:rPr lang="en-US" dirty="0"/>
              <a:t>“</a:t>
            </a:r>
            <a:r>
              <a:rPr lang="en-US" dirty="0">
                <a:highlight>
                  <a:srgbClr val="FFFF00"/>
                </a:highlight>
              </a:rPr>
              <a:t>Certified” might be misleading</a:t>
            </a:r>
          </a:p>
          <a:p>
            <a:pPr lvl="1"/>
            <a:r>
              <a:rPr lang="en-US" dirty="0"/>
              <a:t>Neutrals who complete “certified” training and are on a roster are NOT “certified” in terms of having achieved a measurable level of competence; rather they have completed the training, possess the required background, and have paid the roster fee.</a:t>
            </a:r>
          </a:p>
          <a:p>
            <a:pPr lvl="1"/>
            <a:r>
              <a:rPr lang="en-US" dirty="0"/>
              <a:t>“Qualified” better encompasses the completion of these requirements</a:t>
            </a:r>
          </a:p>
          <a:p>
            <a:r>
              <a:rPr lang="en-US" dirty="0"/>
              <a:t>“</a:t>
            </a:r>
            <a:r>
              <a:rPr lang="en-US" dirty="0">
                <a:highlight>
                  <a:srgbClr val="FFFF00"/>
                </a:highlight>
              </a:rPr>
              <a:t>Certified” in another state</a:t>
            </a:r>
            <a:r>
              <a:rPr lang="en-US" dirty="0"/>
              <a:t>?</a:t>
            </a:r>
          </a:p>
          <a:p>
            <a:pPr lvl="1"/>
            <a:r>
              <a:rPr lang="en-US" dirty="0"/>
              <a:t>Neutrals are permitted to advertise this, as long as it is very clear that this certification is from another state, program or entity - NOT the State of MN</a:t>
            </a:r>
          </a:p>
        </p:txBody>
      </p:sp>
      <p:pic>
        <p:nvPicPr>
          <p:cNvPr id="2050" name="Picture 2" descr="Person, Man, Woman, Child, Umbrella">
            <a:extLst>
              <a:ext uri="{FF2B5EF4-FFF2-40B4-BE49-F238E27FC236}">
                <a16:creationId xmlns:a16="http://schemas.microsoft.com/office/drawing/2014/main" id="{FAAA9A4D-4D89-F339-EAB2-99173563DA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8724" y="620712"/>
            <a:ext cx="2765612" cy="1958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26097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C11EE-1C94-18BA-D74F-E3ADB4BED6F9}"/>
              </a:ext>
            </a:extLst>
          </p:cNvPr>
          <p:cNvSpPr>
            <a:spLocks noGrp="1"/>
          </p:cNvSpPr>
          <p:nvPr>
            <p:ph type="title"/>
          </p:nvPr>
        </p:nvSpPr>
        <p:spPr/>
        <p:txBody>
          <a:bodyPr/>
          <a:lstStyle/>
          <a:p>
            <a:r>
              <a:rPr lang="en-US" dirty="0"/>
              <a:t>2. Advertising: What about success rates?</a:t>
            </a:r>
          </a:p>
        </p:txBody>
      </p:sp>
      <p:sp>
        <p:nvSpPr>
          <p:cNvPr id="3" name="Content Placeholder 2">
            <a:extLst>
              <a:ext uri="{FF2B5EF4-FFF2-40B4-BE49-F238E27FC236}">
                <a16:creationId xmlns:a16="http://schemas.microsoft.com/office/drawing/2014/main" id="{90E5A6E1-9094-C2B3-FE10-F581AD1EC31E}"/>
              </a:ext>
            </a:extLst>
          </p:cNvPr>
          <p:cNvSpPr>
            <a:spLocks noGrp="1"/>
          </p:cNvSpPr>
          <p:nvPr>
            <p:ph sz="quarter" idx="1"/>
          </p:nvPr>
        </p:nvSpPr>
        <p:spPr/>
        <p:txBody>
          <a:bodyPr/>
          <a:lstStyle/>
          <a:p>
            <a:r>
              <a:rPr lang="en-US" dirty="0"/>
              <a:t>Can a mediator ethically advertise that they have a </a:t>
            </a:r>
            <a:r>
              <a:rPr lang="en-US" dirty="0">
                <a:highlight>
                  <a:srgbClr val="FFFF00"/>
                </a:highlight>
              </a:rPr>
              <a:t>95% success rate</a:t>
            </a:r>
            <a:r>
              <a:rPr lang="en-US" dirty="0"/>
              <a:t>?</a:t>
            </a:r>
          </a:p>
          <a:p>
            <a:pPr marL="880110" lvl="1" indent="-514350">
              <a:buFont typeface="+mj-lt"/>
              <a:buAutoNum type="alphaLcPeriod"/>
            </a:pPr>
            <a:r>
              <a:rPr lang="en-US" dirty="0"/>
              <a:t>Yes, if this statement is accurate and truthful</a:t>
            </a:r>
          </a:p>
          <a:p>
            <a:pPr marL="880110" lvl="1" indent="-514350">
              <a:buFont typeface="+mj-lt"/>
              <a:buAutoNum type="alphaLcPeriod"/>
            </a:pPr>
            <a:r>
              <a:rPr lang="en-US" dirty="0"/>
              <a:t>No, because this statement is a promise of a specific result</a:t>
            </a:r>
          </a:p>
          <a:p>
            <a:pPr marL="880110" lvl="1" indent="-514350">
              <a:buFont typeface="+mj-lt"/>
              <a:buAutoNum type="alphaLcPeriod"/>
            </a:pPr>
            <a:r>
              <a:rPr lang="en-US" dirty="0"/>
              <a:t>Maybe not, if this statement is perceived as a promise of a specific result</a:t>
            </a:r>
          </a:p>
        </p:txBody>
      </p:sp>
      <p:pic>
        <p:nvPicPr>
          <p:cNvPr id="1026" name="Picture 2" descr="Result, Balance Sheet, Consequence">
            <a:extLst>
              <a:ext uri="{FF2B5EF4-FFF2-40B4-BE49-F238E27FC236}">
                <a16:creationId xmlns:a16="http://schemas.microsoft.com/office/drawing/2014/main" id="{48769F6C-C3FF-2F19-26C2-5E12003D15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0314" y="3810000"/>
            <a:ext cx="3924300" cy="261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8145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C11EE-1C94-18BA-D74F-E3ADB4BED6F9}"/>
              </a:ext>
            </a:extLst>
          </p:cNvPr>
          <p:cNvSpPr>
            <a:spLocks noGrp="1"/>
          </p:cNvSpPr>
          <p:nvPr>
            <p:ph type="title"/>
          </p:nvPr>
        </p:nvSpPr>
        <p:spPr/>
        <p:txBody>
          <a:bodyPr/>
          <a:lstStyle/>
          <a:p>
            <a:r>
              <a:rPr lang="en-US" dirty="0"/>
              <a:t>2. Advertising: What about success rates?</a:t>
            </a:r>
          </a:p>
        </p:txBody>
      </p:sp>
      <p:sp>
        <p:nvSpPr>
          <p:cNvPr id="3" name="Content Placeholder 2">
            <a:extLst>
              <a:ext uri="{FF2B5EF4-FFF2-40B4-BE49-F238E27FC236}">
                <a16:creationId xmlns:a16="http://schemas.microsoft.com/office/drawing/2014/main" id="{90E5A6E1-9094-C2B3-FE10-F581AD1EC31E}"/>
              </a:ext>
            </a:extLst>
          </p:cNvPr>
          <p:cNvSpPr>
            <a:spLocks noGrp="1"/>
          </p:cNvSpPr>
          <p:nvPr>
            <p:ph sz="quarter" idx="1"/>
          </p:nvPr>
        </p:nvSpPr>
        <p:spPr/>
        <p:txBody>
          <a:bodyPr/>
          <a:lstStyle/>
          <a:p>
            <a:r>
              <a:rPr lang="en-US" dirty="0"/>
              <a:t>Can a mediator ethically advertise that they have a </a:t>
            </a:r>
            <a:r>
              <a:rPr lang="en-US" dirty="0">
                <a:highlight>
                  <a:srgbClr val="FFFF00"/>
                </a:highlight>
              </a:rPr>
              <a:t>95% success rate</a:t>
            </a:r>
            <a:r>
              <a:rPr lang="en-US" dirty="0"/>
              <a:t>?</a:t>
            </a:r>
          </a:p>
          <a:p>
            <a:pPr marL="880110" lvl="1" indent="-514350">
              <a:buFont typeface="+mj-lt"/>
              <a:buAutoNum type="alphaLcPeriod"/>
            </a:pPr>
            <a:r>
              <a:rPr lang="en-US" dirty="0"/>
              <a:t>Yes, if this statement is accurate and truthful</a:t>
            </a:r>
          </a:p>
          <a:p>
            <a:pPr marL="880110" lvl="1" indent="-514350">
              <a:buFont typeface="+mj-lt"/>
              <a:buAutoNum type="alphaLcPeriod"/>
            </a:pPr>
            <a:r>
              <a:rPr lang="en-US" dirty="0"/>
              <a:t>No, because this statement is a promise of a specific result</a:t>
            </a:r>
          </a:p>
          <a:p>
            <a:pPr marL="880110" lvl="1" indent="-514350">
              <a:buFont typeface="+mj-lt"/>
              <a:buAutoNum type="alphaLcPeriod"/>
            </a:pPr>
            <a:r>
              <a:rPr lang="en-US" dirty="0">
                <a:highlight>
                  <a:srgbClr val="FFFF00"/>
                </a:highlight>
              </a:rPr>
              <a:t>Maybe not, if this statement is perceived as a promise of a specific result</a:t>
            </a:r>
          </a:p>
        </p:txBody>
      </p:sp>
      <p:pic>
        <p:nvPicPr>
          <p:cNvPr id="1026" name="Picture 2" descr="Result, Balance Sheet, Consequence">
            <a:extLst>
              <a:ext uri="{FF2B5EF4-FFF2-40B4-BE49-F238E27FC236}">
                <a16:creationId xmlns:a16="http://schemas.microsoft.com/office/drawing/2014/main" id="{48769F6C-C3FF-2F19-26C2-5E12003D15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0314" y="3810000"/>
            <a:ext cx="3924300" cy="261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905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No Promises of Specific Results</a:t>
            </a:r>
          </a:p>
        </p:txBody>
      </p:sp>
      <p:sp>
        <p:nvSpPr>
          <p:cNvPr id="3" name="Content Placeholder 2"/>
          <p:cNvSpPr>
            <a:spLocks noGrp="1"/>
          </p:cNvSpPr>
          <p:nvPr>
            <p:ph sz="quarter" idx="1"/>
          </p:nvPr>
        </p:nvSpPr>
        <p:spPr>
          <a:xfrm>
            <a:off x="816864" y="1752600"/>
            <a:ext cx="10613136" cy="4724400"/>
          </a:xfrm>
        </p:spPr>
        <p:txBody>
          <a:bodyPr>
            <a:noAutofit/>
          </a:bodyPr>
          <a:lstStyle/>
          <a:p>
            <a:r>
              <a:rPr lang="en-US" sz="2800" b="1" u="sng" dirty="0">
                <a:solidFill>
                  <a:srgbClr val="C00000"/>
                </a:solidFill>
              </a:rPr>
              <a:t>Rule 114.13 (A) </a:t>
            </a:r>
            <a:r>
              <a:rPr lang="en-US" sz="2800" b="1" u="sng" dirty="0" err="1">
                <a:solidFill>
                  <a:srgbClr val="C00000"/>
                </a:solidFill>
              </a:rPr>
              <a:t>Subd</a:t>
            </a:r>
            <a:r>
              <a:rPr lang="en-US" sz="2800" b="1" u="sng" dirty="0">
                <a:solidFill>
                  <a:srgbClr val="C00000"/>
                </a:solidFill>
              </a:rPr>
              <a:t>. 6. Advertising and Solicitation </a:t>
            </a:r>
            <a:r>
              <a:rPr lang="en-US" sz="2800" dirty="0">
                <a:solidFill>
                  <a:srgbClr val="C00000"/>
                </a:solidFill>
              </a:rPr>
              <a:t> </a:t>
            </a:r>
            <a:r>
              <a:rPr lang="en-US" sz="2800" b="1" dirty="0"/>
              <a:t>Neutrals “shall refrain from promising specific results” </a:t>
            </a:r>
            <a:r>
              <a:rPr lang="en-US" sz="2800" dirty="0"/>
              <a:t>- settlement as the outcome of the mediation. Also, Model Standards VII.A.1 and 3. (former rule to same effect)</a:t>
            </a:r>
          </a:p>
          <a:p>
            <a:r>
              <a:rPr lang="en-US" sz="2800" b="1" u="sng" dirty="0">
                <a:solidFill>
                  <a:srgbClr val="C00000"/>
                </a:solidFill>
              </a:rPr>
              <a:t>Rule 114.13 (A) </a:t>
            </a:r>
            <a:r>
              <a:rPr lang="en-US" sz="2800" b="1" u="sng" dirty="0" err="1">
                <a:solidFill>
                  <a:srgbClr val="C00000"/>
                </a:solidFill>
              </a:rPr>
              <a:t>Subd</a:t>
            </a:r>
            <a:r>
              <a:rPr lang="en-US" sz="2800" b="1" u="sng" dirty="0">
                <a:solidFill>
                  <a:srgbClr val="C00000"/>
                </a:solidFill>
              </a:rPr>
              <a:t>. 8. Self-Determination in Mediation</a:t>
            </a:r>
            <a:r>
              <a:rPr lang="en-US" sz="2800" b="1" dirty="0">
                <a:solidFill>
                  <a:srgbClr val="C00000"/>
                </a:solidFill>
              </a:rPr>
              <a:t> </a:t>
            </a:r>
            <a:r>
              <a:rPr lang="en-US" sz="2800" dirty="0"/>
              <a:t>-  It also may put </a:t>
            </a:r>
            <a:r>
              <a:rPr lang="en-US" sz="2800" b="1" dirty="0"/>
              <a:t>pressure on the parties to settle,</a:t>
            </a:r>
            <a:r>
              <a:rPr lang="en-US" sz="2800" dirty="0"/>
              <a:t> undermining the first principle of mediation.  See also Model Standard I. 		</a:t>
            </a:r>
          </a:p>
          <a:p>
            <a:r>
              <a:rPr lang="en-US" sz="2800" b="1" u="sng" dirty="0">
                <a:solidFill>
                  <a:srgbClr val="C00000"/>
                </a:solidFill>
              </a:rPr>
              <a:t>Practice Tip</a:t>
            </a:r>
            <a:r>
              <a:rPr lang="en-US" sz="2800" dirty="0"/>
              <a:t>: </a:t>
            </a:r>
            <a:r>
              <a:rPr lang="en-US" sz="2800" b="1" i="1" dirty="0">
                <a:highlight>
                  <a:srgbClr val="FFFF00"/>
                </a:highlight>
              </a:rPr>
              <a:t>Refrain from advertising settlement rates.</a:t>
            </a:r>
          </a:p>
          <a:p>
            <a:pPr>
              <a:buNone/>
            </a:pPr>
            <a:r>
              <a:rPr lang="en-US" sz="2800" dirty="0"/>
              <a:t>															</a:t>
            </a:r>
          </a:p>
        </p:txBody>
      </p:sp>
      <p:pic>
        <p:nvPicPr>
          <p:cNvPr id="2051" name="Picture 3" descr="C:\LocalData\My Pictures\images (1).jpg"/>
          <p:cNvPicPr>
            <a:picLocks noChangeAspect="1" noChangeArrowheads="1"/>
          </p:cNvPicPr>
          <p:nvPr/>
        </p:nvPicPr>
        <p:blipFill>
          <a:blip r:embed="rId2"/>
          <a:srcRect/>
          <a:stretch>
            <a:fillRect/>
          </a:stretch>
        </p:blipFill>
        <p:spPr bwMode="auto">
          <a:xfrm>
            <a:off x="10048875" y="4648200"/>
            <a:ext cx="1381125" cy="1381125"/>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dirty="0"/>
          </a:p>
        </p:txBody>
      </p:sp>
      <p:sp>
        <p:nvSpPr>
          <p:cNvPr id="3" name="Title 2"/>
          <p:cNvSpPr>
            <a:spLocks noGrp="1"/>
          </p:cNvSpPr>
          <p:nvPr>
            <p:ph type="title"/>
          </p:nvPr>
        </p:nvSpPr>
        <p:spPr/>
        <p:txBody>
          <a:bodyPr>
            <a:normAutofit/>
          </a:bodyPr>
          <a:lstStyle/>
          <a:p>
            <a:r>
              <a:rPr lang="en-US" dirty="0"/>
              <a:t>Conflicts of Interest &amp; Disclosure</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2925" y="2819401"/>
            <a:ext cx="4035425" cy="3597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02456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228600"/>
            <a:ext cx="10871200" cy="990600"/>
          </a:xfrm>
        </p:spPr>
        <p:txBody>
          <a:bodyPr anchor="ctr">
            <a:normAutofit/>
          </a:bodyPr>
          <a:lstStyle/>
          <a:p>
            <a:r>
              <a:rPr lang="en-US" dirty="0"/>
              <a:t> 3. Mediators’ Affiliations</a:t>
            </a:r>
          </a:p>
        </p:txBody>
      </p:sp>
      <p:sp>
        <p:nvSpPr>
          <p:cNvPr id="3" name="Content Placeholder 2"/>
          <p:cNvSpPr>
            <a:spLocks noGrp="1"/>
          </p:cNvSpPr>
          <p:nvPr>
            <p:ph sz="quarter" idx="1"/>
          </p:nvPr>
        </p:nvSpPr>
        <p:spPr>
          <a:xfrm>
            <a:off x="812800" y="1589567"/>
            <a:ext cx="5181600" cy="4572000"/>
          </a:xfrm>
        </p:spPr>
        <p:txBody>
          <a:bodyPr>
            <a:normAutofit/>
          </a:bodyPr>
          <a:lstStyle/>
          <a:p>
            <a:pPr>
              <a:buNone/>
            </a:pPr>
            <a:r>
              <a:rPr lang="en-US" dirty="0"/>
              <a:t>In a personal injury case, one of the mediators the parties are inclined to hire is a lawyer who – unbeknownst to the parties -  has done a lot of work for an insurance company involved in the matter.</a:t>
            </a:r>
          </a:p>
        </p:txBody>
      </p:sp>
      <p:pic>
        <p:nvPicPr>
          <p:cNvPr id="4098" name="Picture 2" descr="Handshake, Cooperation, Partnership">
            <a:extLst>
              <a:ext uri="{FF2B5EF4-FFF2-40B4-BE49-F238E27FC236}">
                <a16:creationId xmlns:a16="http://schemas.microsoft.com/office/drawing/2014/main" id="{3D3A6403-7BDB-C94E-93FE-1DF91BE5DF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938"/>
          <a:stretch/>
        </p:blipFill>
        <p:spPr bwMode="auto">
          <a:xfrm>
            <a:off x="6459868" y="1589567"/>
            <a:ext cx="5181600" cy="4572000"/>
          </a:xfrm>
          <a:prstGeom prst="rect">
            <a:avLst/>
          </a:prstGeom>
          <a:solidFill>
            <a:srgbClr val="FFFFFF"/>
          </a:solid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1181100" y="274638"/>
            <a:ext cx="9944100" cy="990600"/>
          </a:xfrm>
        </p:spPr>
        <p:txBody>
          <a:bodyPr>
            <a:normAutofit/>
          </a:bodyPr>
          <a:lstStyle/>
          <a:p>
            <a:r>
              <a:rPr lang="en-US" sz="2800" dirty="0">
                <a:latin typeface="Arial" pitchFamily="34" charset="0"/>
                <a:ea typeface="Times New Roman" pitchFamily="18" charset="0"/>
                <a:cs typeface="Arial" pitchFamily="34" charset="0"/>
              </a:rPr>
              <a:t>3. If the mediator is unaware of the parties’ insurers, the mediator:</a:t>
            </a:r>
            <a:endParaRPr lang="en-US" sz="2800" dirty="0"/>
          </a:p>
        </p:txBody>
      </p:sp>
      <p:sp>
        <p:nvSpPr>
          <p:cNvPr id="3" name="TPAnswers"/>
          <p:cNvSpPr>
            <a:spLocks noGrp="1"/>
          </p:cNvSpPr>
          <p:nvPr>
            <p:ph type="body" idx="1"/>
            <p:custDataLst>
              <p:tags r:id="rId2"/>
            </p:custDataLst>
          </p:nvPr>
        </p:nvSpPr>
        <p:spPr>
          <a:xfrm>
            <a:off x="1460500" y="1828800"/>
            <a:ext cx="9423400" cy="4297680"/>
          </a:xfrm>
        </p:spPr>
        <p:txBody>
          <a:bodyPr>
            <a:normAutofit/>
          </a:bodyPr>
          <a:lstStyle/>
          <a:p>
            <a:pPr marL="514350" indent="-514350" eaLnBrk="0" fontAlgn="base" hangingPunct="0">
              <a:spcBef>
                <a:spcPct val="0"/>
              </a:spcBef>
              <a:spcAft>
                <a:spcPct val="0"/>
              </a:spcAft>
              <a:buClrTx/>
              <a:buSzTx/>
              <a:buFont typeface="+mj-lt"/>
              <a:buAutoNum type="alphaLcPeriod"/>
            </a:pPr>
            <a:r>
              <a:rPr lang="en-US" sz="3200" dirty="0">
                <a:ea typeface="Times New Roman" pitchFamily="18" charset="0"/>
                <a:cs typeface="Arial" pitchFamily="34" charset="0"/>
              </a:rPr>
              <a:t>has </a:t>
            </a:r>
            <a:r>
              <a:rPr lang="en-US" sz="3200" u="sng" dirty="0">
                <a:ea typeface="Times New Roman" pitchFamily="18" charset="0"/>
                <a:cs typeface="Arial" pitchFamily="34" charset="0"/>
              </a:rPr>
              <a:t>no duty to inquire</a:t>
            </a:r>
            <a:r>
              <a:rPr lang="en-US" sz="3200" dirty="0">
                <a:ea typeface="Times New Roman" pitchFamily="18" charset="0"/>
                <a:cs typeface="Arial" pitchFamily="34" charset="0"/>
              </a:rPr>
              <a:t> about what the parties have not disclosed.</a:t>
            </a:r>
          </a:p>
          <a:p>
            <a:pPr marL="514350" indent="-514350" eaLnBrk="0" fontAlgn="base" hangingPunct="0">
              <a:spcBef>
                <a:spcPct val="0"/>
              </a:spcBef>
              <a:spcAft>
                <a:spcPct val="0"/>
              </a:spcAft>
              <a:buClrTx/>
              <a:buSzTx/>
              <a:buFont typeface="+mj-lt"/>
              <a:buAutoNum type="alphaLcPeriod"/>
            </a:pPr>
            <a:r>
              <a:rPr lang="en-US" sz="3200" u="sng" dirty="0">
                <a:ea typeface="Times New Roman" pitchFamily="18" charset="0"/>
                <a:cs typeface="Arial" pitchFamily="34" charset="0"/>
              </a:rPr>
              <a:t>has a duty to ask</a:t>
            </a:r>
            <a:r>
              <a:rPr lang="en-US" sz="3200" dirty="0">
                <a:ea typeface="Times New Roman" pitchFamily="18" charset="0"/>
                <a:cs typeface="Arial" pitchFamily="34" charset="0"/>
              </a:rPr>
              <a:t> the parties if they are aware of any conflicts of interest involving the mediator.</a:t>
            </a:r>
          </a:p>
          <a:p>
            <a:pPr marL="514350" indent="-514350" eaLnBrk="0" fontAlgn="base" hangingPunct="0">
              <a:spcBef>
                <a:spcPct val="0"/>
              </a:spcBef>
              <a:spcAft>
                <a:spcPct val="0"/>
              </a:spcAft>
              <a:buClrTx/>
              <a:buSzTx/>
              <a:buFont typeface="+mj-lt"/>
              <a:buAutoNum type="alphaLcPeriod"/>
            </a:pPr>
            <a:r>
              <a:rPr lang="en-US" sz="3200" dirty="0">
                <a:ea typeface="Times New Roman" pitchFamily="18" charset="0"/>
                <a:cs typeface="Arial" pitchFamily="34" charset="0"/>
              </a:rPr>
              <a:t>under the circumstances, should </a:t>
            </a:r>
            <a:r>
              <a:rPr lang="en-US" sz="3200" u="sng" dirty="0">
                <a:ea typeface="Times New Roman" pitchFamily="18" charset="0"/>
                <a:cs typeface="Arial" pitchFamily="34" charset="0"/>
              </a:rPr>
              <a:t>make a reasonable effort</a:t>
            </a:r>
            <a:r>
              <a:rPr lang="en-US" sz="3200" dirty="0">
                <a:ea typeface="Times New Roman" pitchFamily="18" charset="0"/>
                <a:cs typeface="Arial" pitchFamily="34" charset="0"/>
              </a:rPr>
              <a:t> to determine what insurance companies may be affiliated with the parties.</a:t>
            </a:r>
            <a:endParaRPr lang="en-US" sz="3200" dirty="0">
              <a:cs typeface="Arial" pitchFamily="34" charset="0"/>
            </a:endParaRPr>
          </a:p>
        </p:txBody>
      </p:sp>
      <p:sp>
        <p:nvSpPr>
          <p:cNvPr id="5" name="TPStartPoll"/>
          <p:cNvSpPr/>
          <p:nvPr/>
        </p:nvSpPr>
        <p:spPr>
          <a:xfrm>
            <a:off x="1524000" y="0"/>
            <a:ext cx="12700" cy="12700"/>
          </a:xfrm>
          <a:prstGeom prst="rect">
            <a:avLst/>
          </a:prstGeom>
          <a:solidFill>
            <a:schemeClr val="accent1">
              <a:alpha val="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PCountdownTrigger"/>
          <p:cNvSpPr/>
          <p:nvPr/>
        </p:nvSpPr>
        <p:spPr>
          <a:xfrm>
            <a:off x="1524000" y="0"/>
            <a:ext cx="12700" cy="12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13028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8F687-4CE3-5D7E-838B-2AF929D5AEDB}"/>
              </a:ext>
            </a:extLst>
          </p:cNvPr>
          <p:cNvSpPr>
            <a:spLocks noGrp="1"/>
          </p:cNvSpPr>
          <p:nvPr>
            <p:ph type="title"/>
          </p:nvPr>
        </p:nvSpPr>
        <p:spPr/>
        <p:txBody>
          <a:bodyPr/>
          <a:lstStyle/>
          <a:p>
            <a:r>
              <a:rPr lang="en-US" dirty="0"/>
              <a:t>          READ THE RULES!</a:t>
            </a:r>
          </a:p>
        </p:txBody>
      </p:sp>
      <p:sp>
        <p:nvSpPr>
          <p:cNvPr id="4" name="AutoShape 2" descr="joven que usa una computadora portátil para investigar en internet. mujer trabajando en un proyecto. mujer de raza mixta enviando correos electrónicos. - study fotografías e imágenes de stock">
            <a:extLst>
              <a:ext uri="{FF2B5EF4-FFF2-40B4-BE49-F238E27FC236}">
                <a16:creationId xmlns:a16="http://schemas.microsoft.com/office/drawing/2014/main" id="{A2C34895-CAD3-20C4-2825-67FA65D0E126}"/>
              </a:ext>
            </a:extLst>
          </p:cNvPr>
          <p:cNvSpPr>
            <a:spLocks noGrp="1" noChangeAspect="1" noChangeArrowheads="1"/>
          </p:cNvSpPr>
          <p:nvPr>
            <p:ph type="body" idx="1"/>
          </p:nvPr>
        </p:nvSpPr>
        <p:spPr bwMode="auto">
          <a:xfrm>
            <a:off x="3886201" y="3372127"/>
            <a:ext cx="4419600" cy="89507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4584" name="Picture 8" descr="joven enfocada - study fotografías e imágenes de stock">
            <a:extLst>
              <a:ext uri="{FF2B5EF4-FFF2-40B4-BE49-F238E27FC236}">
                <a16:creationId xmlns:a16="http://schemas.microsoft.com/office/drawing/2014/main" id="{E2C3FD58-6467-1A30-EBD9-4FD8EB9C2A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0" y="2819400"/>
            <a:ext cx="5715000" cy="3800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0449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1181100" y="274638"/>
            <a:ext cx="9944100" cy="990600"/>
          </a:xfrm>
        </p:spPr>
        <p:txBody>
          <a:bodyPr>
            <a:normAutofit/>
          </a:bodyPr>
          <a:lstStyle/>
          <a:p>
            <a:r>
              <a:rPr lang="en-US" sz="2800" dirty="0">
                <a:latin typeface="Arial" pitchFamily="34" charset="0"/>
                <a:ea typeface="Times New Roman" pitchFamily="18" charset="0"/>
                <a:cs typeface="Arial" pitchFamily="34" charset="0"/>
              </a:rPr>
              <a:t>3. If the mediator is unaware of the parties’ insurers, the mediator:</a:t>
            </a:r>
            <a:endParaRPr lang="en-US" sz="2800" dirty="0"/>
          </a:p>
        </p:txBody>
      </p:sp>
      <p:sp>
        <p:nvSpPr>
          <p:cNvPr id="3" name="TPAnswers"/>
          <p:cNvSpPr>
            <a:spLocks noGrp="1"/>
          </p:cNvSpPr>
          <p:nvPr>
            <p:ph type="body" idx="1"/>
            <p:custDataLst>
              <p:tags r:id="rId2"/>
            </p:custDataLst>
          </p:nvPr>
        </p:nvSpPr>
        <p:spPr>
          <a:xfrm>
            <a:off x="1460500" y="1828800"/>
            <a:ext cx="9423400" cy="4297680"/>
          </a:xfrm>
        </p:spPr>
        <p:txBody>
          <a:bodyPr>
            <a:normAutofit/>
          </a:bodyPr>
          <a:lstStyle/>
          <a:p>
            <a:pPr marL="514350" indent="-514350" eaLnBrk="0" fontAlgn="base" hangingPunct="0">
              <a:spcBef>
                <a:spcPct val="0"/>
              </a:spcBef>
              <a:spcAft>
                <a:spcPct val="0"/>
              </a:spcAft>
              <a:buClrTx/>
              <a:buSzTx/>
              <a:buFont typeface="+mj-lt"/>
              <a:buAutoNum type="alphaLcPeriod"/>
            </a:pPr>
            <a:r>
              <a:rPr lang="en-US" sz="3200" dirty="0">
                <a:ea typeface="Times New Roman" pitchFamily="18" charset="0"/>
                <a:cs typeface="Arial" pitchFamily="34" charset="0"/>
              </a:rPr>
              <a:t>has </a:t>
            </a:r>
            <a:r>
              <a:rPr lang="en-US" sz="3200" u="sng" dirty="0">
                <a:ea typeface="Times New Roman" pitchFamily="18" charset="0"/>
                <a:cs typeface="Arial" pitchFamily="34" charset="0"/>
              </a:rPr>
              <a:t>no duty to inquire</a:t>
            </a:r>
            <a:r>
              <a:rPr lang="en-US" sz="3200" dirty="0">
                <a:ea typeface="Times New Roman" pitchFamily="18" charset="0"/>
                <a:cs typeface="Arial" pitchFamily="34" charset="0"/>
              </a:rPr>
              <a:t> about what the parties have not disclosed.</a:t>
            </a:r>
          </a:p>
          <a:p>
            <a:pPr marL="514350" indent="-514350" eaLnBrk="0" fontAlgn="base" hangingPunct="0">
              <a:spcBef>
                <a:spcPct val="0"/>
              </a:spcBef>
              <a:spcAft>
                <a:spcPct val="0"/>
              </a:spcAft>
              <a:buClrTx/>
              <a:buSzTx/>
              <a:buFont typeface="+mj-lt"/>
              <a:buAutoNum type="alphaLcPeriod"/>
            </a:pPr>
            <a:r>
              <a:rPr lang="en-US" sz="3200" u="sng" dirty="0">
                <a:ea typeface="Times New Roman" pitchFamily="18" charset="0"/>
                <a:cs typeface="Arial" pitchFamily="34" charset="0"/>
              </a:rPr>
              <a:t>has a duty to ask</a:t>
            </a:r>
            <a:r>
              <a:rPr lang="en-US" sz="3200" dirty="0">
                <a:ea typeface="Times New Roman" pitchFamily="18" charset="0"/>
                <a:cs typeface="Arial" pitchFamily="34" charset="0"/>
              </a:rPr>
              <a:t> the parties if they are aware of any conflicts of interest involving the mediator.</a:t>
            </a:r>
          </a:p>
          <a:p>
            <a:pPr marL="514350" indent="-514350" eaLnBrk="0" fontAlgn="base" hangingPunct="0">
              <a:spcBef>
                <a:spcPct val="0"/>
              </a:spcBef>
              <a:spcAft>
                <a:spcPct val="0"/>
              </a:spcAft>
              <a:buClrTx/>
              <a:buSzTx/>
              <a:buFont typeface="+mj-lt"/>
              <a:buAutoNum type="alphaLcPeriod"/>
            </a:pPr>
            <a:r>
              <a:rPr lang="en-US" sz="3200" dirty="0">
                <a:highlight>
                  <a:srgbClr val="FFFF00"/>
                </a:highlight>
                <a:ea typeface="Times New Roman" pitchFamily="18" charset="0"/>
                <a:cs typeface="Arial" pitchFamily="34" charset="0"/>
              </a:rPr>
              <a:t>under the circumstances, should </a:t>
            </a:r>
            <a:r>
              <a:rPr lang="en-US" sz="3200" u="sng" dirty="0">
                <a:highlight>
                  <a:srgbClr val="FFFF00"/>
                </a:highlight>
                <a:ea typeface="Times New Roman" pitchFamily="18" charset="0"/>
                <a:cs typeface="Arial" pitchFamily="34" charset="0"/>
              </a:rPr>
              <a:t>make a reasonable effort</a:t>
            </a:r>
            <a:r>
              <a:rPr lang="en-US" sz="3200" dirty="0">
                <a:highlight>
                  <a:srgbClr val="FFFF00"/>
                </a:highlight>
                <a:ea typeface="Times New Roman" pitchFamily="18" charset="0"/>
                <a:cs typeface="Arial" pitchFamily="34" charset="0"/>
              </a:rPr>
              <a:t> to determine what insurance companies may be affiliated with the parties.</a:t>
            </a:r>
            <a:endParaRPr lang="en-US" sz="3200" dirty="0">
              <a:highlight>
                <a:srgbClr val="FFFF00"/>
              </a:highlight>
              <a:cs typeface="Arial" pitchFamily="34" charset="0"/>
            </a:endParaRPr>
          </a:p>
        </p:txBody>
      </p:sp>
      <p:sp>
        <p:nvSpPr>
          <p:cNvPr id="5" name="TPStartPoll"/>
          <p:cNvSpPr/>
          <p:nvPr/>
        </p:nvSpPr>
        <p:spPr>
          <a:xfrm>
            <a:off x="1524000" y="0"/>
            <a:ext cx="12700" cy="12700"/>
          </a:xfrm>
          <a:prstGeom prst="rect">
            <a:avLst/>
          </a:prstGeom>
          <a:solidFill>
            <a:schemeClr val="accent1">
              <a:alpha val="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PCountdownTrigger"/>
          <p:cNvSpPr/>
          <p:nvPr/>
        </p:nvSpPr>
        <p:spPr>
          <a:xfrm>
            <a:off x="1524000" y="0"/>
            <a:ext cx="12700" cy="12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409163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to Disclose</a:t>
            </a:r>
          </a:p>
        </p:txBody>
      </p:sp>
      <p:pic>
        <p:nvPicPr>
          <p:cNvPr id="2050"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4038600" y="2397029"/>
            <a:ext cx="3859918" cy="3578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67964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11582400" cy="1066800"/>
          </a:xfrm>
        </p:spPr>
        <p:txBody>
          <a:bodyPr>
            <a:noAutofit/>
          </a:bodyPr>
          <a:lstStyle/>
          <a:p>
            <a:r>
              <a:rPr lang="en-US" sz="2800" b="1" dirty="0"/>
              <a:t>Conflicts of Interest </a:t>
            </a:r>
            <a:r>
              <a:rPr lang="en-US" sz="2800" b="1" i="1" u="sng" dirty="0">
                <a:solidFill>
                  <a:srgbClr val="C00000"/>
                </a:solidFill>
              </a:rPr>
              <a:t>Reasonably</a:t>
            </a:r>
            <a:r>
              <a:rPr lang="en-US" sz="2800" b="1" dirty="0"/>
              <a:t> Creating an Appearance of Bias </a:t>
            </a:r>
          </a:p>
        </p:txBody>
      </p:sp>
      <p:sp>
        <p:nvSpPr>
          <p:cNvPr id="3" name="Content Placeholder 2"/>
          <p:cNvSpPr>
            <a:spLocks noGrp="1"/>
          </p:cNvSpPr>
          <p:nvPr>
            <p:ph sz="quarter" idx="1"/>
          </p:nvPr>
        </p:nvSpPr>
        <p:spPr>
          <a:xfrm>
            <a:off x="816864" y="1752600"/>
            <a:ext cx="10871200" cy="4343400"/>
          </a:xfrm>
        </p:spPr>
        <p:txBody>
          <a:bodyPr>
            <a:normAutofit/>
          </a:bodyPr>
          <a:lstStyle/>
          <a:p>
            <a:pPr marL="0" indent="0">
              <a:buNone/>
            </a:pPr>
            <a:r>
              <a:rPr lang="en-US" sz="2400" dirty="0"/>
              <a:t>“A conflict of interest is a direct or indirect financial or personal </a:t>
            </a:r>
            <a:r>
              <a:rPr lang="en-US" sz="2400" b="1" i="1" u="sng" dirty="0"/>
              <a:t>interest in the outcome</a:t>
            </a:r>
            <a:r>
              <a:rPr lang="en-US" sz="2400" b="1" i="1" dirty="0"/>
              <a:t> </a:t>
            </a:r>
            <a:r>
              <a:rPr lang="en-US" sz="2400" dirty="0"/>
              <a:t>of the proceeding </a:t>
            </a:r>
            <a:r>
              <a:rPr lang="en-US" sz="2400" b="1" dirty="0">
                <a:highlight>
                  <a:srgbClr val="FFFF00"/>
                </a:highlight>
              </a:rPr>
              <a:t>or</a:t>
            </a:r>
            <a:r>
              <a:rPr lang="en-US" sz="2400" dirty="0"/>
              <a:t> any existing or past financial, business, professional, family or social </a:t>
            </a:r>
            <a:r>
              <a:rPr lang="en-US" sz="2400" b="1" i="1" u="sng" dirty="0"/>
              <a:t>relationship</a:t>
            </a:r>
            <a:r>
              <a:rPr lang="en-US" sz="2400" dirty="0"/>
              <a:t> which is likely to </a:t>
            </a:r>
            <a:r>
              <a:rPr lang="en-US" sz="2400" u="sng" dirty="0"/>
              <a:t>affect impartiality</a:t>
            </a:r>
            <a:r>
              <a:rPr lang="en-US" sz="2400" dirty="0"/>
              <a:t> or which might </a:t>
            </a:r>
            <a:r>
              <a:rPr lang="en-US" sz="2400" b="1" i="1" dirty="0">
                <a:highlight>
                  <a:srgbClr val="FFFF00"/>
                </a:highlight>
              </a:rPr>
              <a:t>reasonably create</a:t>
            </a:r>
            <a:r>
              <a:rPr lang="en-US" sz="2400" dirty="0"/>
              <a:t> an </a:t>
            </a:r>
            <a:r>
              <a:rPr lang="en-US" sz="2400" b="1" i="1" u="sng" dirty="0">
                <a:solidFill>
                  <a:srgbClr val="C00000"/>
                </a:solidFill>
              </a:rPr>
              <a:t>appearance of partiality or bias</a:t>
            </a:r>
            <a:r>
              <a:rPr lang="en-US" sz="2400" dirty="0"/>
              <a:t>.” (emphasis supplied) (</a:t>
            </a:r>
            <a:r>
              <a:rPr lang="en-US" sz="2400" b="1" dirty="0">
                <a:solidFill>
                  <a:schemeClr val="accent1"/>
                </a:solidFill>
              </a:rPr>
              <a:t>Rule 114.13 (A) </a:t>
            </a:r>
            <a:r>
              <a:rPr lang="en-US" sz="2400" b="1" dirty="0" err="1">
                <a:solidFill>
                  <a:schemeClr val="accent1"/>
                </a:solidFill>
              </a:rPr>
              <a:t>Subd</a:t>
            </a:r>
            <a:r>
              <a:rPr lang="en-US" sz="2400" b="1" dirty="0">
                <a:solidFill>
                  <a:schemeClr val="accent1"/>
                </a:solidFill>
              </a:rPr>
              <a:t>. 2 Conflicts of Interest</a:t>
            </a:r>
            <a:r>
              <a:rPr lang="en-US" sz="2400" dirty="0"/>
              <a:t>).</a:t>
            </a:r>
            <a:r>
              <a:rPr lang="en-US" sz="2400" b="1" dirty="0">
                <a:solidFill>
                  <a:schemeClr val="accent1"/>
                </a:solidFill>
              </a:rPr>
              <a:t> </a:t>
            </a:r>
            <a:r>
              <a:rPr lang="en-US" sz="2400" i="1" dirty="0"/>
              <a:t>See also </a:t>
            </a:r>
            <a:r>
              <a:rPr lang="en-US" sz="2400" dirty="0"/>
              <a:t>MSCM STD III. A. Conflicts of Interest</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3144" y="4572000"/>
            <a:ext cx="4545712" cy="18940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02044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Conflicts</a:t>
            </a:r>
            <a:r>
              <a:rPr lang="en-US" sz="3200" dirty="0"/>
              <a:t> “</a:t>
            </a:r>
            <a:r>
              <a:rPr lang="en-US" sz="3200" b="1" i="1" u="sng" dirty="0">
                <a:solidFill>
                  <a:srgbClr val="C00000"/>
                </a:solidFill>
              </a:rPr>
              <a:t>Reasonably</a:t>
            </a:r>
            <a:r>
              <a:rPr lang="en-US" sz="3200" b="1" i="1" dirty="0"/>
              <a:t> Known</a:t>
            </a:r>
            <a:r>
              <a:rPr lang="en-US" sz="3200" dirty="0"/>
              <a:t>”</a:t>
            </a:r>
          </a:p>
        </p:txBody>
      </p:sp>
      <p:sp>
        <p:nvSpPr>
          <p:cNvPr id="3" name="Content Placeholder 2"/>
          <p:cNvSpPr>
            <a:spLocks noGrp="1"/>
          </p:cNvSpPr>
          <p:nvPr>
            <p:ph sz="quarter" idx="1"/>
          </p:nvPr>
        </p:nvSpPr>
        <p:spPr>
          <a:xfrm>
            <a:off x="1143000" y="2209800"/>
            <a:ext cx="10287000" cy="3886200"/>
          </a:xfrm>
        </p:spPr>
        <p:txBody>
          <a:bodyPr>
            <a:normAutofit/>
          </a:bodyPr>
          <a:lstStyle/>
          <a:p>
            <a:r>
              <a:rPr lang="en-US" dirty="0"/>
              <a:t>Disclose actual and potential conflicts of interest “</a:t>
            </a:r>
            <a:r>
              <a:rPr lang="en-US" b="1" i="1" u="sng" dirty="0">
                <a:solidFill>
                  <a:srgbClr val="C00000"/>
                </a:solidFill>
              </a:rPr>
              <a:t>reasonably known</a:t>
            </a:r>
            <a:r>
              <a:rPr lang="en-US" dirty="0"/>
              <a:t>” to the neutral. </a:t>
            </a:r>
            <a:r>
              <a:rPr lang="en-US" b="1" dirty="0">
                <a:solidFill>
                  <a:schemeClr val="accent1"/>
                </a:solidFill>
              </a:rPr>
              <a:t> Rule 114.13 (A) </a:t>
            </a:r>
            <a:r>
              <a:rPr lang="en-US" b="1" dirty="0" err="1">
                <a:solidFill>
                  <a:schemeClr val="accent1"/>
                </a:solidFill>
              </a:rPr>
              <a:t>Subd</a:t>
            </a:r>
            <a:r>
              <a:rPr lang="en-US" b="1" dirty="0">
                <a:solidFill>
                  <a:schemeClr val="accent1"/>
                </a:solidFill>
              </a:rPr>
              <a:t>. 2 Conflicts of Interest</a:t>
            </a:r>
            <a:r>
              <a:rPr lang="en-US" b="1" dirty="0">
                <a:solidFill>
                  <a:srgbClr val="C00000"/>
                </a:solidFill>
              </a:rPr>
              <a:t> </a:t>
            </a:r>
          </a:p>
          <a:p>
            <a:r>
              <a:rPr lang="en-US" dirty="0"/>
              <a:t>Make a “</a:t>
            </a:r>
            <a:r>
              <a:rPr lang="en-US" b="1" i="1" u="sng" dirty="0">
                <a:solidFill>
                  <a:srgbClr val="C00000"/>
                </a:solidFill>
              </a:rPr>
              <a:t>reasonable inquiry</a:t>
            </a:r>
            <a:r>
              <a:rPr lang="en-US" dirty="0"/>
              <a:t>” to determine if such conflicts exist. MSCM STD. III. B.</a:t>
            </a:r>
          </a:p>
          <a:p>
            <a:pPr marL="0" indent="0">
              <a:buNone/>
            </a:pPr>
            <a:r>
              <a:rPr lang="en-US" dirty="0"/>
              <a:t>						</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96400" y="228600"/>
            <a:ext cx="1524000"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47905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u="sng" dirty="0">
                <a:solidFill>
                  <a:srgbClr val="C00000"/>
                </a:solidFill>
              </a:rPr>
              <a:t>Reasonable</a:t>
            </a:r>
            <a:r>
              <a:rPr lang="en-US" dirty="0"/>
              <a:t> Inquiry?</a:t>
            </a:r>
          </a:p>
        </p:txBody>
      </p:sp>
      <p:sp>
        <p:nvSpPr>
          <p:cNvPr id="3" name="Content Placeholder 2"/>
          <p:cNvSpPr>
            <a:spLocks noGrp="1"/>
          </p:cNvSpPr>
          <p:nvPr>
            <p:ph sz="quarter" idx="1"/>
          </p:nvPr>
        </p:nvSpPr>
        <p:spPr>
          <a:xfrm>
            <a:off x="1143000" y="1752600"/>
            <a:ext cx="10210800" cy="4800600"/>
          </a:xfrm>
        </p:spPr>
        <p:txBody>
          <a:bodyPr>
            <a:normAutofit lnSpcReduction="10000"/>
          </a:bodyPr>
          <a:lstStyle/>
          <a:p>
            <a:r>
              <a:rPr lang="en-US" dirty="0"/>
              <a:t>What constitutes a “reasonable inquiry”?</a:t>
            </a:r>
          </a:p>
          <a:p>
            <a:pPr lvl="1"/>
            <a:r>
              <a:rPr lang="en-US" dirty="0"/>
              <a:t>Inquiring of parties</a:t>
            </a:r>
          </a:p>
          <a:p>
            <a:pPr lvl="2"/>
            <a:r>
              <a:rPr lang="en-US" dirty="0"/>
              <a:t>Subject matter</a:t>
            </a:r>
          </a:p>
          <a:p>
            <a:pPr lvl="2"/>
            <a:r>
              <a:rPr lang="en-US" dirty="0"/>
              <a:t>All parties</a:t>
            </a:r>
          </a:p>
          <a:p>
            <a:pPr lvl="2"/>
            <a:r>
              <a:rPr lang="en-US" dirty="0"/>
              <a:t>All counsel</a:t>
            </a:r>
          </a:p>
          <a:p>
            <a:pPr lvl="2"/>
            <a:r>
              <a:rPr lang="en-US" dirty="0"/>
              <a:t>All known witnesses</a:t>
            </a:r>
          </a:p>
          <a:p>
            <a:pPr lvl="1"/>
            <a:r>
              <a:rPr lang="en-US" dirty="0"/>
              <a:t>Previous contacts by parties and counsel with neutral and neutral’s firm</a:t>
            </a:r>
          </a:p>
          <a:p>
            <a:pPr lvl="1"/>
            <a:r>
              <a:rPr lang="en-US" dirty="0"/>
              <a:t>Internal conflicts check where applicable</a:t>
            </a:r>
          </a:p>
          <a:p>
            <a:pPr lvl="1"/>
            <a:r>
              <a:rPr lang="en-US" dirty="0"/>
              <a:t>Other?  DEPENDS</a:t>
            </a:r>
          </a:p>
          <a:p>
            <a:pPr marL="365760" lvl="1" indent="0">
              <a:buNone/>
            </a:pPr>
            <a:r>
              <a:rPr lang="en-US" dirty="0"/>
              <a:t>					</a:t>
            </a:r>
            <a:endParaRPr lang="en-US" sz="2400" b="1" i="1"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2250416"/>
            <a:ext cx="2466975"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30337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Sum – WHAT to Disclose</a:t>
            </a:r>
          </a:p>
        </p:txBody>
      </p:sp>
      <p:sp>
        <p:nvSpPr>
          <p:cNvPr id="3" name="Content Placeholder 2"/>
          <p:cNvSpPr>
            <a:spLocks noGrp="1"/>
          </p:cNvSpPr>
          <p:nvPr>
            <p:ph sz="quarter" idx="1"/>
          </p:nvPr>
        </p:nvSpPr>
        <p:spPr/>
        <p:txBody>
          <a:bodyPr/>
          <a:lstStyle/>
          <a:p>
            <a:endParaRPr lang="en-US" dirty="0"/>
          </a:p>
          <a:p>
            <a:r>
              <a:rPr lang="en-US" dirty="0"/>
              <a:t>Disclose </a:t>
            </a:r>
            <a:r>
              <a:rPr lang="en-US" b="1" dirty="0">
                <a:solidFill>
                  <a:srgbClr val="C00000"/>
                </a:solidFill>
              </a:rPr>
              <a:t>ALL</a:t>
            </a:r>
            <a:r>
              <a:rPr lang="en-US" dirty="0"/>
              <a:t> Conflicts of Interest – all facts that might “</a:t>
            </a:r>
            <a:r>
              <a:rPr lang="en-US" b="1" i="1" u="sng" dirty="0">
                <a:highlight>
                  <a:srgbClr val="FFFF00"/>
                </a:highlight>
              </a:rPr>
              <a:t>reasonably</a:t>
            </a:r>
            <a:r>
              <a:rPr lang="en-US" b="1" dirty="0">
                <a:highlight>
                  <a:srgbClr val="FFFF00"/>
                </a:highlight>
              </a:rPr>
              <a:t> </a:t>
            </a:r>
            <a:r>
              <a:rPr lang="en-US" dirty="0">
                <a:highlight>
                  <a:srgbClr val="FFFF00"/>
                </a:highlight>
              </a:rPr>
              <a:t>create</a:t>
            </a:r>
            <a:r>
              <a:rPr lang="en-US" dirty="0"/>
              <a:t>” an appearance of partiality or bias – that are “</a:t>
            </a:r>
            <a:r>
              <a:rPr lang="en-US" b="1" i="1" u="sng" dirty="0">
                <a:highlight>
                  <a:srgbClr val="FFFF00"/>
                </a:highlight>
              </a:rPr>
              <a:t>reasonably</a:t>
            </a:r>
            <a:r>
              <a:rPr lang="en-US" dirty="0">
                <a:highlight>
                  <a:srgbClr val="FFFF00"/>
                </a:highlight>
              </a:rPr>
              <a:t> known</a:t>
            </a:r>
            <a:r>
              <a:rPr lang="en-US" dirty="0"/>
              <a:t>” after “</a:t>
            </a:r>
            <a:r>
              <a:rPr lang="en-US" b="1" i="1" u="sng" dirty="0">
                <a:highlight>
                  <a:srgbClr val="FFFF00"/>
                </a:highlight>
              </a:rPr>
              <a:t>reasonable</a:t>
            </a:r>
            <a:r>
              <a:rPr lang="en-US" dirty="0">
                <a:highlight>
                  <a:srgbClr val="FFFF00"/>
                </a:highlight>
              </a:rPr>
              <a:t> inquiry</a:t>
            </a:r>
            <a:r>
              <a:rPr lang="en-US" dirty="0"/>
              <a:t>”</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4679" y="228600"/>
            <a:ext cx="2257210" cy="1905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a:extLst>
              <a:ext uri="{FF2B5EF4-FFF2-40B4-BE49-F238E27FC236}">
                <a16:creationId xmlns:a16="http://schemas.microsoft.com/office/drawing/2014/main" id="{9BC8C6D5-9E89-65BD-322D-4F747B26DA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4864" y="4267200"/>
            <a:ext cx="7315200" cy="1720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3063609F-F394-18CF-DC1D-47C2C2B5786E}"/>
              </a:ext>
            </a:extLst>
          </p:cNvPr>
          <p:cNvSpPr txBox="1"/>
          <p:nvPr/>
        </p:nvSpPr>
        <p:spPr>
          <a:xfrm>
            <a:off x="8001000" y="6248400"/>
            <a:ext cx="2903424" cy="369332"/>
          </a:xfrm>
          <a:prstGeom prst="rect">
            <a:avLst/>
          </a:prstGeom>
          <a:noFill/>
        </p:spPr>
        <p:txBody>
          <a:bodyPr wrap="none" rtlCol="0">
            <a:spAutoFit/>
          </a:bodyPr>
          <a:lstStyle/>
          <a:p>
            <a:r>
              <a:rPr lang="en-US" b="1" i="1" dirty="0">
                <a:solidFill>
                  <a:srgbClr val="C00000"/>
                </a:solidFill>
              </a:rPr>
              <a:t>MN ADR Handbook</a:t>
            </a:r>
            <a:r>
              <a:rPr lang="en-US" dirty="0"/>
              <a:t>, p. 300</a:t>
            </a:r>
          </a:p>
        </p:txBody>
      </p:sp>
    </p:spTree>
    <p:extLst>
      <p:ext uri="{BB962C8B-B14F-4D97-AF65-F5344CB8AC3E}">
        <p14:creationId xmlns:p14="http://schemas.microsoft.com/office/powerpoint/2010/main" val="7937979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to Disclose</a:t>
            </a:r>
          </a:p>
        </p:txBody>
      </p:sp>
      <p:pic>
        <p:nvPicPr>
          <p:cNvPr id="3074"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3975781" y="2590800"/>
            <a:ext cx="4204153"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25482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b="1" dirty="0"/>
              <a:t>When: </a:t>
            </a:r>
            <a:r>
              <a:rPr lang="en-US" sz="3200" b="1" u="sng" dirty="0"/>
              <a:t>Mediators/Other Neutrals</a:t>
            </a:r>
            <a:r>
              <a:rPr lang="en-US" sz="3200" b="1" dirty="0"/>
              <a:t>: Before Serving</a:t>
            </a:r>
          </a:p>
        </p:txBody>
      </p:sp>
      <p:sp>
        <p:nvSpPr>
          <p:cNvPr id="3" name="Content Placeholder 2"/>
          <p:cNvSpPr>
            <a:spLocks noGrp="1"/>
          </p:cNvSpPr>
          <p:nvPr>
            <p:ph sz="quarter" idx="1"/>
          </p:nvPr>
        </p:nvSpPr>
        <p:spPr/>
        <p:txBody>
          <a:bodyPr>
            <a:normAutofit/>
          </a:bodyPr>
          <a:lstStyle/>
          <a:p>
            <a:r>
              <a:rPr lang="en-US" b="1" u="sng" dirty="0">
                <a:solidFill>
                  <a:srgbClr val="C00000"/>
                </a:solidFill>
              </a:rPr>
              <a:t>Rule 114 (A) </a:t>
            </a:r>
            <a:r>
              <a:rPr lang="en-US" b="1" u="sng" dirty="0" err="1">
                <a:solidFill>
                  <a:srgbClr val="C00000"/>
                </a:solidFill>
              </a:rPr>
              <a:t>Subd</a:t>
            </a:r>
            <a:r>
              <a:rPr lang="en-US" b="1" u="sng" dirty="0">
                <a:solidFill>
                  <a:srgbClr val="C00000"/>
                </a:solidFill>
              </a:rPr>
              <a:t>. 2. (a)</a:t>
            </a:r>
            <a:r>
              <a:rPr lang="en-US" dirty="0">
                <a:solidFill>
                  <a:srgbClr val="C00000"/>
                </a:solidFill>
              </a:rPr>
              <a:t> </a:t>
            </a:r>
            <a:r>
              <a:rPr lang="en-US" dirty="0"/>
              <a:t>“When” is not directly addressed for mediators and other non-arbitrators.  However, neutrals “may serve, with consent of the parties “[a]</a:t>
            </a:r>
            <a:r>
              <a:rPr lang="en-US" dirty="0" err="1"/>
              <a:t>fter</a:t>
            </a:r>
            <a:r>
              <a:rPr lang="en-US" dirty="0"/>
              <a:t> disclosure”, evidencing the intent that conflicts “reasonably known” should be disclosed </a:t>
            </a:r>
            <a:r>
              <a:rPr lang="en-US" b="1" dirty="0">
                <a:solidFill>
                  <a:srgbClr val="C00000"/>
                </a:solidFill>
              </a:rPr>
              <a:t>before serving.</a:t>
            </a:r>
            <a:endParaRPr lang="en-US" dirty="0"/>
          </a:p>
          <a:p>
            <a:r>
              <a:rPr lang="en-US" b="1" u="sng" dirty="0">
                <a:solidFill>
                  <a:srgbClr val="C00000"/>
                </a:solidFill>
              </a:rPr>
              <a:t>MSCM STD III.C</a:t>
            </a:r>
            <a:r>
              <a:rPr lang="en-US" b="1" dirty="0">
                <a:solidFill>
                  <a:srgbClr val="C00000"/>
                </a:solidFill>
              </a:rPr>
              <a:t>. </a:t>
            </a:r>
            <a:r>
              <a:rPr lang="en-US" dirty="0"/>
              <a:t>A mediator shall disclose, </a:t>
            </a:r>
            <a:r>
              <a:rPr lang="en-US" b="1" dirty="0">
                <a:solidFill>
                  <a:srgbClr val="C00000"/>
                </a:solidFill>
              </a:rPr>
              <a:t>as soon as practicable</a:t>
            </a:r>
            <a:r>
              <a:rPr lang="en-US" dirty="0"/>
              <a:t>, …</a:t>
            </a:r>
            <a:endParaRPr lang="en-US" b="1" dirty="0"/>
          </a:p>
          <a:p>
            <a:pPr>
              <a:buNone/>
            </a:pPr>
            <a:r>
              <a:rPr lang="en-US" dirty="0"/>
              <a:t>				</a:t>
            </a:r>
          </a:p>
          <a:p>
            <a:pPr>
              <a:buNone/>
            </a:pPr>
            <a:r>
              <a:rPr lang="en-US" sz="2400" dirty="0"/>
              <a:t>				</a:t>
            </a:r>
            <a:endParaRPr lang="en-US" dirty="0"/>
          </a:p>
        </p:txBody>
      </p:sp>
      <p:pic>
        <p:nvPicPr>
          <p:cNvPr id="3078" name="Picture 6" descr="C:\LocalData\My Pictures\images (4).jpg"/>
          <p:cNvPicPr>
            <a:picLocks noChangeAspect="1" noChangeArrowheads="1"/>
          </p:cNvPicPr>
          <p:nvPr/>
        </p:nvPicPr>
        <p:blipFill>
          <a:blip r:embed="rId2"/>
          <a:srcRect/>
          <a:stretch>
            <a:fillRect/>
          </a:stretch>
        </p:blipFill>
        <p:spPr bwMode="auto">
          <a:xfrm>
            <a:off x="5638800" y="4800600"/>
            <a:ext cx="2209174" cy="1464779"/>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2D799-2D47-814F-F1FC-95B9279A8622}"/>
              </a:ext>
            </a:extLst>
          </p:cNvPr>
          <p:cNvSpPr>
            <a:spLocks noGrp="1"/>
          </p:cNvSpPr>
          <p:nvPr>
            <p:ph type="title"/>
          </p:nvPr>
        </p:nvSpPr>
        <p:spPr/>
        <p:txBody>
          <a:bodyPr/>
          <a:lstStyle/>
          <a:p>
            <a:r>
              <a:rPr lang="en-US" dirty="0"/>
              <a:t>4. Mid-Stream Conflict</a:t>
            </a:r>
          </a:p>
        </p:txBody>
      </p:sp>
      <p:sp>
        <p:nvSpPr>
          <p:cNvPr id="3" name="Content Placeholder 2">
            <a:extLst>
              <a:ext uri="{FF2B5EF4-FFF2-40B4-BE49-F238E27FC236}">
                <a16:creationId xmlns:a16="http://schemas.microsoft.com/office/drawing/2014/main" id="{7B67020D-1CB6-3236-9F0A-DDBA95CE85D2}"/>
              </a:ext>
            </a:extLst>
          </p:cNvPr>
          <p:cNvSpPr>
            <a:spLocks noGrp="1"/>
          </p:cNvSpPr>
          <p:nvPr>
            <p:ph sz="quarter" idx="1"/>
          </p:nvPr>
        </p:nvSpPr>
        <p:spPr/>
        <p:txBody>
          <a:bodyPr/>
          <a:lstStyle/>
          <a:p>
            <a:r>
              <a:rPr lang="en-US" dirty="0"/>
              <a:t>What if the mediation has already begun before the mediator realizes that one of the parties is insured by one of the mediator’s clients?</a:t>
            </a:r>
          </a:p>
          <a:p>
            <a:pPr marL="0" indent="0">
              <a:buNone/>
            </a:pPr>
            <a:endParaRPr lang="en-US" dirty="0"/>
          </a:p>
        </p:txBody>
      </p:sp>
      <p:pic>
        <p:nvPicPr>
          <p:cNvPr id="6" name="Picture 2" descr="C:\LocalData\My Pictures\images (3).jpg">
            <a:extLst>
              <a:ext uri="{FF2B5EF4-FFF2-40B4-BE49-F238E27FC236}">
                <a16:creationId xmlns:a16="http://schemas.microsoft.com/office/drawing/2014/main" id="{760E12C4-1610-4306-B9EB-999C315A9B70}"/>
              </a:ext>
            </a:extLst>
          </p:cNvPr>
          <p:cNvPicPr>
            <a:picLocks noChangeAspect="1" noChangeArrowheads="1"/>
          </p:cNvPicPr>
          <p:nvPr/>
        </p:nvPicPr>
        <p:blipFill>
          <a:blip r:embed="rId2"/>
          <a:srcRect/>
          <a:stretch>
            <a:fillRect/>
          </a:stretch>
        </p:blipFill>
        <p:spPr bwMode="auto">
          <a:xfrm>
            <a:off x="4270848" y="3425072"/>
            <a:ext cx="3963232" cy="2637350"/>
          </a:xfrm>
          <a:prstGeom prst="rect">
            <a:avLst/>
          </a:prstGeom>
          <a:noFill/>
        </p:spPr>
      </p:pic>
    </p:spTree>
    <p:extLst>
      <p:ext uri="{BB962C8B-B14F-4D97-AF65-F5344CB8AC3E}">
        <p14:creationId xmlns:p14="http://schemas.microsoft.com/office/powerpoint/2010/main" val="30656194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82466-82A1-D4AC-FA75-EDBAB47A66C8}"/>
              </a:ext>
            </a:extLst>
          </p:cNvPr>
          <p:cNvSpPr>
            <a:spLocks noGrp="1"/>
          </p:cNvSpPr>
          <p:nvPr>
            <p:ph type="title"/>
          </p:nvPr>
        </p:nvSpPr>
        <p:spPr/>
        <p:txBody>
          <a:bodyPr/>
          <a:lstStyle/>
          <a:p>
            <a:r>
              <a:rPr lang="en-US" dirty="0"/>
              <a:t>4. The mediator:</a:t>
            </a:r>
          </a:p>
        </p:txBody>
      </p:sp>
      <p:sp>
        <p:nvSpPr>
          <p:cNvPr id="3" name="Content Placeholder 2">
            <a:extLst>
              <a:ext uri="{FF2B5EF4-FFF2-40B4-BE49-F238E27FC236}">
                <a16:creationId xmlns:a16="http://schemas.microsoft.com/office/drawing/2014/main" id="{7BF19F19-38F8-F29C-25B2-A6F4FB3D0B97}"/>
              </a:ext>
            </a:extLst>
          </p:cNvPr>
          <p:cNvSpPr>
            <a:spLocks noGrp="1"/>
          </p:cNvSpPr>
          <p:nvPr>
            <p:ph sz="quarter" idx="1"/>
          </p:nvPr>
        </p:nvSpPr>
        <p:spPr>
          <a:xfrm>
            <a:off x="816864" y="1676400"/>
            <a:ext cx="10871200" cy="4419600"/>
          </a:xfrm>
        </p:spPr>
        <p:txBody>
          <a:bodyPr>
            <a:normAutofit/>
          </a:bodyPr>
          <a:lstStyle/>
          <a:p>
            <a:pPr marL="514350" indent="-514350">
              <a:buFont typeface="+mj-lt"/>
              <a:buAutoNum type="alphaLcPeriod"/>
            </a:pPr>
            <a:r>
              <a:rPr lang="en-US" dirty="0"/>
              <a:t>Should disclose potential conflict of interest, but can continue to serve if the parties desire</a:t>
            </a:r>
          </a:p>
          <a:p>
            <a:pPr marL="514350" indent="-514350">
              <a:buFont typeface="+mj-lt"/>
              <a:buAutoNum type="alphaLcPeriod"/>
            </a:pPr>
            <a:r>
              <a:rPr lang="en-US" dirty="0"/>
              <a:t>Should disclose potential conflict of interest and decline to continue to serve</a:t>
            </a:r>
          </a:p>
          <a:p>
            <a:pPr marL="514350" indent="-514350">
              <a:buFont typeface="+mj-lt"/>
              <a:buAutoNum type="alphaLcPeriod"/>
            </a:pPr>
            <a:r>
              <a:rPr lang="en-US" dirty="0"/>
              <a:t>Has discretion about what to do depending on how far along the mediation has progressed</a:t>
            </a:r>
          </a:p>
          <a:p>
            <a:pPr marL="514350" indent="-514350">
              <a:buFont typeface="+mj-lt"/>
              <a:buAutoNum type="alphaLcPeriod"/>
            </a:pPr>
            <a:r>
              <a:rPr lang="en-US" dirty="0"/>
              <a:t>Should not disclose potential conflict of interest because it would negatively affect the quality of the process</a:t>
            </a:r>
          </a:p>
        </p:txBody>
      </p:sp>
    </p:spTree>
    <p:extLst>
      <p:ext uri="{BB962C8B-B14F-4D97-AF65-F5344CB8AC3E}">
        <p14:creationId xmlns:p14="http://schemas.microsoft.com/office/powerpoint/2010/main" val="1861724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AGENDA</a:t>
            </a:r>
          </a:p>
        </p:txBody>
      </p:sp>
      <p:sp>
        <p:nvSpPr>
          <p:cNvPr id="3" name="Content Placeholder 2"/>
          <p:cNvSpPr>
            <a:spLocks noGrp="1"/>
          </p:cNvSpPr>
          <p:nvPr>
            <p:ph sz="quarter" idx="1"/>
          </p:nvPr>
        </p:nvSpPr>
        <p:spPr>
          <a:xfrm>
            <a:off x="816864" y="1905000"/>
            <a:ext cx="10871200" cy="4495800"/>
          </a:xfrm>
        </p:spPr>
        <p:txBody>
          <a:bodyPr>
            <a:normAutofit/>
          </a:bodyPr>
          <a:lstStyle/>
          <a:p>
            <a:r>
              <a:rPr lang="en-US" dirty="0"/>
              <a:t>Sources of </a:t>
            </a:r>
            <a:r>
              <a:rPr lang="en-US" u="sng" dirty="0"/>
              <a:t>Ethical &amp; Legal Duties for Rule 114 Mediators</a:t>
            </a:r>
            <a:endParaRPr lang="en-US" dirty="0"/>
          </a:p>
          <a:p>
            <a:r>
              <a:rPr lang="en-US" b="1" dirty="0"/>
              <a:t>Scenarios</a:t>
            </a:r>
            <a:r>
              <a:rPr lang="en-US" dirty="0"/>
              <a:t> – Selected Ethical Dilemmas – Chronological approach</a:t>
            </a:r>
          </a:p>
          <a:p>
            <a:pPr lvl="1"/>
            <a:r>
              <a:rPr lang="en-US" dirty="0"/>
              <a:t>Round Table Discussion</a:t>
            </a:r>
          </a:p>
          <a:p>
            <a:pPr lvl="1"/>
            <a:r>
              <a:rPr lang="en-US" dirty="0"/>
              <a:t>Applicable Rules &amp; Concepts</a:t>
            </a:r>
          </a:p>
          <a:p>
            <a:pPr lvl="1"/>
            <a:r>
              <a:rPr lang="en-US" dirty="0"/>
              <a:t>Practice Tips</a:t>
            </a:r>
          </a:p>
          <a:p>
            <a:pPr marL="0" indent="0">
              <a:buNone/>
            </a:pPr>
            <a:endParaRPr lang="en-US" dirty="0"/>
          </a:p>
          <a:p>
            <a:pPr marL="0" indent="0">
              <a:buNone/>
            </a:pPr>
            <a:endParaRPr lang="en-US" dirty="0"/>
          </a:p>
          <a:p>
            <a:endParaRPr lang="en-US" dirty="0"/>
          </a:p>
        </p:txBody>
      </p:sp>
      <p:pic>
        <p:nvPicPr>
          <p:cNvPr id="4" name="Picture 2" descr="C:\LocalData\My Pictures\agenda.jpg"/>
          <p:cNvPicPr>
            <a:picLocks noChangeAspect="1" noChangeArrowheads="1"/>
          </p:cNvPicPr>
          <p:nvPr/>
        </p:nvPicPr>
        <p:blipFill>
          <a:blip r:embed="rId3"/>
          <a:srcRect/>
          <a:stretch>
            <a:fillRect/>
          </a:stretch>
        </p:blipFill>
        <p:spPr bwMode="auto">
          <a:xfrm rot="1990874">
            <a:off x="7814320" y="3310571"/>
            <a:ext cx="2492327" cy="3182185"/>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82466-82A1-D4AC-FA75-EDBAB47A66C8}"/>
              </a:ext>
            </a:extLst>
          </p:cNvPr>
          <p:cNvSpPr>
            <a:spLocks noGrp="1"/>
          </p:cNvSpPr>
          <p:nvPr>
            <p:ph type="title"/>
          </p:nvPr>
        </p:nvSpPr>
        <p:spPr/>
        <p:txBody>
          <a:bodyPr/>
          <a:lstStyle/>
          <a:p>
            <a:r>
              <a:rPr lang="en-US" dirty="0"/>
              <a:t>4. The mediator:</a:t>
            </a:r>
          </a:p>
        </p:txBody>
      </p:sp>
      <p:sp>
        <p:nvSpPr>
          <p:cNvPr id="3" name="Content Placeholder 2">
            <a:extLst>
              <a:ext uri="{FF2B5EF4-FFF2-40B4-BE49-F238E27FC236}">
                <a16:creationId xmlns:a16="http://schemas.microsoft.com/office/drawing/2014/main" id="{7BF19F19-38F8-F29C-25B2-A6F4FB3D0B97}"/>
              </a:ext>
            </a:extLst>
          </p:cNvPr>
          <p:cNvSpPr>
            <a:spLocks noGrp="1"/>
          </p:cNvSpPr>
          <p:nvPr>
            <p:ph sz="quarter" idx="1"/>
          </p:nvPr>
        </p:nvSpPr>
        <p:spPr>
          <a:xfrm>
            <a:off x="816864" y="1676400"/>
            <a:ext cx="10871200" cy="4419600"/>
          </a:xfrm>
        </p:spPr>
        <p:txBody>
          <a:bodyPr>
            <a:normAutofit/>
          </a:bodyPr>
          <a:lstStyle/>
          <a:p>
            <a:pPr marL="514350" indent="-514350">
              <a:buFont typeface="+mj-lt"/>
              <a:buAutoNum type="alphaLcPeriod"/>
            </a:pPr>
            <a:r>
              <a:rPr lang="en-US" dirty="0">
                <a:highlight>
                  <a:srgbClr val="FFFF00"/>
                </a:highlight>
              </a:rPr>
              <a:t>Should disclose potential conflict of interest, but can continue to serve if the parties desire</a:t>
            </a:r>
          </a:p>
          <a:p>
            <a:pPr marL="514350" indent="-514350">
              <a:buFont typeface="+mj-lt"/>
              <a:buAutoNum type="alphaLcPeriod"/>
            </a:pPr>
            <a:r>
              <a:rPr lang="en-US" dirty="0"/>
              <a:t>Should disclose potential conflict of interest and decline to continue to serve</a:t>
            </a:r>
          </a:p>
          <a:p>
            <a:pPr marL="514350" indent="-514350">
              <a:buFont typeface="+mj-lt"/>
              <a:buAutoNum type="alphaLcPeriod"/>
            </a:pPr>
            <a:r>
              <a:rPr lang="en-US" dirty="0"/>
              <a:t>Has discretion about what to do depending on how far along the mediation has progressed</a:t>
            </a:r>
          </a:p>
          <a:p>
            <a:pPr marL="514350" indent="-514350">
              <a:buFont typeface="+mj-lt"/>
              <a:buAutoNum type="alphaLcPeriod"/>
            </a:pPr>
            <a:r>
              <a:rPr lang="en-US" dirty="0"/>
              <a:t>Should not disclose potential conflict of interest because it would negatively affect the quality of the process</a:t>
            </a:r>
          </a:p>
        </p:txBody>
      </p:sp>
    </p:spTree>
    <p:extLst>
      <p:ext uri="{BB962C8B-B14F-4D97-AF65-F5344CB8AC3E}">
        <p14:creationId xmlns:p14="http://schemas.microsoft.com/office/powerpoint/2010/main" val="25784914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When</a:t>
            </a:r>
            <a:r>
              <a:rPr lang="en-US" dirty="0"/>
              <a:t>: Continuing Obligation</a:t>
            </a:r>
          </a:p>
        </p:txBody>
      </p:sp>
      <p:sp>
        <p:nvSpPr>
          <p:cNvPr id="3" name="Content Placeholder 2"/>
          <p:cNvSpPr>
            <a:spLocks noGrp="1"/>
          </p:cNvSpPr>
          <p:nvPr>
            <p:ph sz="quarter" idx="1"/>
          </p:nvPr>
        </p:nvSpPr>
        <p:spPr>
          <a:xfrm>
            <a:off x="816864" y="1828800"/>
            <a:ext cx="10871200" cy="4267200"/>
          </a:xfrm>
        </p:spPr>
        <p:txBody>
          <a:bodyPr>
            <a:normAutofit/>
          </a:bodyPr>
          <a:lstStyle/>
          <a:p>
            <a:r>
              <a:rPr lang="en-US" u="sng" dirty="0"/>
              <a:t>Mediators</a:t>
            </a:r>
            <a:r>
              <a:rPr lang="en-US" dirty="0"/>
              <a:t> - </a:t>
            </a:r>
            <a:r>
              <a:rPr lang="en-US" u="sng" dirty="0"/>
              <a:t>before serving or continuing to serve </a:t>
            </a:r>
          </a:p>
          <a:p>
            <a:pPr lvl="1"/>
            <a:r>
              <a:rPr lang="en-US" b="1" u="sng" dirty="0">
                <a:solidFill>
                  <a:srgbClr val="C00000"/>
                </a:solidFill>
              </a:rPr>
              <a:t>Rule 114 (A) </a:t>
            </a:r>
            <a:r>
              <a:rPr lang="en-US" b="1" u="sng" dirty="0" err="1">
                <a:solidFill>
                  <a:srgbClr val="C00000"/>
                </a:solidFill>
              </a:rPr>
              <a:t>Subd</a:t>
            </a:r>
            <a:r>
              <a:rPr lang="en-US" b="1" u="sng" dirty="0">
                <a:solidFill>
                  <a:srgbClr val="C00000"/>
                </a:solidFill>
              </a:rPr>
              <a:t>. 2. (a)</a:t>
            </a:r>
            <a:endParaRPr lang="en-US" u="sng" dirty="0"/>
          </a:p>
          <a:p>
            <a:pPr lvl="1"/>
            <a:r>
              <a:rPr lang="en-US" i="1" dirty="0"/>
              <a:t>See </a:t>
            </a:r>
            <a:r>
              <a:rPr lang="en-US" u="sng" dirty="0"/>
              <a:t>MSCM STD III. D</a:t>
            </a:r>
            <a:r>
              <a:rPr lang="en-US" dirty="0"/>
              <a:t>, requiring disclosure of conflicts </a:t>
            </a:r>
            <a:r>
              <a:rPr lang="en-US" u="sng" dirty="0"/>
              <a:t>arising after accepting appointment</a:t>
            </a:r>
            <a:r>
              <a:rPr lang="en-US" dirty="0"/>
              <a:t>, “</a:t>
            </a:r>
            <a:r>
              <a:rPr lang="en-US" b="1" dirty="0">
                <a:solidFill>
                  <a:srgbClr val="C00000"/>
                </a:solidFill>
              </a:rPr>
              <a:t>as quickly as practicable</a:t>
            </a:r>
            <a:r>
              <a:rPr lang="en-US" dirty="0"/>
              <a:t>.”</a:t>
            </a:r>
          </a:p>
          <a:p>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0561" y="4800600"/>
            <a:ext cx="3190877" cy="865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63796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Disclose</a:t>
            </a:r>
          </a:p>
        </p:txBody>
      </p:sp>
      <p:pic>
        <p:nvPicPr>
          <p:cNvPr id="8194"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3048000" y="2286000"/>
            <a:ext cx="5486400" cy="3407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426201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How</a:t>
            </a:r>
            <a:r>
              <a:rPr lang="en-US" dirty="0"/>
              <a:t>: Details in Writing – Best Practice</a:t>
            </a:r>
          </a:p>
        </p:txBody>
      </p:sp>
      <p:sp>
        <p:nvSpPr>
          <p:cNvPr id="3" name="Content Placeholder 2"/>
          <p:cNvSpPr>
            <a:spLocks noGrp="1"/>
          </p:cNvSpPr>
          <p:nvPr>
            <p:ph sz="quarter" idx="1"/>
          </p:nvPr>
        </p:nvSpPr>
        <p:spPr>
          <a:xfrm>
            <a:off x="816864" y="1600200"/>
            <a:ext cx="10871200" cy="4572000"/>
          </a:xfrm>
        </p:spPr>
        <p:txBody>
          <a:bodyPr>
            <a:normAutofit fontScale="70000" lnSpcReduction="20000"/>
          </a:bodyPr>
          <a:lstStyle/>
          <a:p>
            <a:pPr marL="0" indent="0">
              <a:buNone/>
            </a:pPr>
            <a:r>
              <a:rPr lang="en-US" sz="3100" b="1" dirty="0">
                <a:solidFill>
                  <a:srgbClr val="C00000"/>
                </a:solidFill>
              </a:rPr>
              <a:t>Rule 114.13 (A) </a:t>
            </a:r>
            <a:r>
              <a:rPr lang="en-US" sz="3100" b="1" dirty="0" err="1">
                <a:solidFill>
                  <a:srgbClr val="C00000"/>
                </a:solidFill>
              </a:rPr>
              <a:t>Subd</a:t>
            </a:r>
            <a:r>
              <a:rPr lang="en-US" sz="3100" b="1" dirty="0">
                <a:solidFill>
                  <a:srgbClr val="C00000"/>
                </a:solidFill>
              </a:rPr>
              <a:t>. 2. (b) </a:t>
            </a:r>
          </a:p>
          <a:p>
            <a:r>
              <a:rPr lang="en-US" sz="3100" dirty="0"/>
              <a:t>“Neutrals acting as </a:t>
            </a:r>
            <a:r>
              <a:rPr lang="en-US" sz="3100" b="1" i="1" u="sng" dirty="0"/>
              <a:t>arbitrators</a:t>
            </a:r>
            <a:r>
              <a:rPr lang="en-US" sz="3100" dirty="0"/>
              <a:t> </a:t>
            </a:r>
            <a:r>
              <a:rPr lang="en-US" sz="3100" u="sng" dirty="0"/>
              <a:t>shall disclose to the parties </a:t>
            </a:r>
            <a:r>
              <a:rPr lang="en-US" sz="3100" b="1" i="1" u="sng" dirty="0">
                <a:solidFill>
                  <a:srgbClr val="C00000"/>
                </a:solidFill>
              </a:rPr>
              <a:t>in writing</a:t>
            </a:r>
            <a:r>
              <a:rPr lang="en-US" sz="3100" dirty="0"/>
              <a:t>….”</a:t>
            </a:r>
          </a:p>
          <a:p>
            <a:pPr lvl="1"/>
            <a:r>
              <a:rPr lang="en-US" sz="3100" b="1" dirty="0"/>
              <a:t>Other neutrals:</a:t>
            </a:r>
            <a:r>
              <a:rPr lang="en-US" sz="3100" b="1" dirty="0">
                <a:solidFill>
                  <a:srgbClr val="C00000"/>
                </a:solidFill>
              </a:rPr>
              <a:t> writing </a:t>
            </a:r>
            <a:r>
              <a:rPr lang="en-US" sz="3100" b="1" dirty="0"/>
              <a:t>not required, but best practice</a:t>
            </a:r>
          </a:p>
          <a:p>
            <a:pPr marL="365760" lvl="1" indent="0">
              <a:buNone/>
            </a:pPr>
            <a:endParaRPr lang="en-US" b="1" dirty="0"/>
          </a:p>
          <a:p>
            <a:pPr lvl="1"/>
            <a:r>
              <a:rPr lang="en-US" b="1" dirty="0">
                <a:solidFill>
                  <a:srgbClr val="C00000"/>
                </a:solidFill>
              </a:rPr>
              <a:t>TIP: DETAILS</a:t>
            </a:r>
          </a:p>
          <a:p>
            <a:pPr lvl="2"/>
            <a:r>
              <a:rPr lang="en-US" dirty="0"/>
              <a:t>General nature of the conflict(s)</a:t>
            </a:r>
          </a:p>
          <a:p>
            <a:pPr lvl="2"/>
            <a:r>
              <a:rPr lang="en-US" dirty="0"/>
              <a:t>Frequency</a:t>
            </a:r>
          </a:p>
          <a:p>
            <a:pPr lvl="2"/>
            <a:r>
              <a:rPr lang="en-US" dirty="0"/>
              <a:t>Timing</a:t>
            </a:r>
          </a:p>
          <a:p>
            <a:pPr lvl="2"/>
            <a:r>
              <a:rPr lang="en-US" dirty="0"/>
              <a:t>Significance of relationships or circumstances</a:t>
            </a:r>
          </a:p>
          <a:p>
            <a:pPr lvl="2"/>
            <a:r>
              <a:rPr lang="en-US" dirty="0"/>
              <a:t>Assertion that facts disclosed will not affect impartiality – if believe can proceed</a:t>
            </a:r>
          </a:p>
          <a:p>
            <a:pPr lvl="2"/>
            <a:r>
              <a:rPr lang="en-US" dirty="0"/>
              <a:t>“Reasonable Inquiry”</a:t>
            </a:r>
          </a:p>
          <a:p>
            <a:pPr lvl="2"/>
            <a:r>
              <a:rPr lang="en-US" dirty="0"/>
              <a:t>Parties informed consent to proceed where obtained</a:t>
            </a:r>
          </a:p>
          <a:p>
            <a:pPr lvl="1"/>
            <a:endParaRPr lang="en-US" dirty="0"/>
          </a:p>
          <a:p>
            <a:r>
              <a:rPr lang="en-US" b="1" u="sng" dirty="0">
                <a:solidFill>
                  <a:srgbClr val="C00000"/>
                </a:solidFill>
              </a:rPr>
              <a:t>CAVEAT</a:t>
            </a:r>
            <a:r>
              <a:rPr lang="en-US" dirty="0"/>
              <a:t>: </a:t>
            </a:r>
            <a:r>
              <a:rPr lang="en-US" b="1" i="1" u="sng" dirty="0"/>
              <a:t>Do Not Disclose Confidential Information</a:t>
            </a:r>
            <a:r>
              <a:rPr lang="en-US" dirty="0"/>
              <a:t> from another proceeding or attorney-client relationship.</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3048000"/>
            <a:ext cx="3006436" cy="91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934201" y="6096000"/>
            <a:ext cx="2869825" cy="400110"/>
          </a:xfrm>
          <a:prstGeom prst="rect">
            <a:avLst/>
          </a:prstGeom>
          <a:noFill/>
        </p:spPr>
        <p:txBody>
          <a:bodyPr wrap="none" rtlCol="0">
            <a:spAutoFit/>
          </a:bodyPr>
          <a:lstStyle/>
          <a:p>
            <a:r>
              <a:rPr lang="en-US" sz="2000" b="1" i="1" dirty="0">
                <a:solidFill>
                  <a:srgbClr val="C00000"/>
                </a:solidFill>
              </a:rPr>
              <a:t>MN ADR Handbook</a:t>
            </a:r>
            <a:r>
              <a:rPr lang="en-US" sz="2000" dirty="0"/>
              <a:t>, 301</a:t>
            </a:r>
          </a:p>
        </p:txBody>
      </p:sp>
    </p:spTree>
    <p:extLst>
      <p:ext uri="{BB962C8B-B14F-4D97-AF65-F5344CB8AC3E}">
        <p14:creationId xmlns:p14="http://schemas.microsoft.com/office/powerpoint/2010/main" val="9850169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How</a:t>
            </a:r>
            <a:r>
              <a:rPr lang="en-US" dirty="0"/>
              <a:t>: Format</a:t>
            </a:r>
          </a:p>
        </p:txBody>
      </p:sp>
      <p:sp>
        <p:nvSpPr>
          <p:cNvPr id="3" name="Content Placeholder 2"/>
          <p:cNvSpPr>
            <a:spLocks noGrp="1"/>
          </p:cNvSpPr>
          <p:nvPr>
            <p:ph sz="quarter" idx="1"/>
          </p:nvPr>
        </p:nvSpPr>
        <p:spPr>
          <a:xfrm>
            <a:off x="816864" y="1828800"/>
            <a:ext cx="10871200" cy="4267200"/>
          </a:xfrm>
        </p:spPr>
        <p:txBody>
          <a:bodyPr>
            <a:normAutofit lnSpcReduction="10000"/>
          </a:bodyPr>
          <a:lstStyle/>
          <a:p>
            <a:r>
              <a:rPr lang="en-US" dirty="0"/>
              <a:t>Disclosure of Potential Conflict</a:t>
            </a:r>
          </a:p>
          <a:p>
            <a:pPr lvl="1"/>
            <a:r>
              <a:rPr lang="en-US" dirty="0"/>
              <a:t>Retention Agreement</a:t>
            </a:r>
          </a:p>
          <a:p>
            <a:pPr lvl="1"/>
            <a:r>
              <a:rPr lang="en-US" dirty="0"/>
              <a:t>Administrator’s Form</a:t>
            </a:r>
          </a:p>
          <a:p>
            <a:pPr lvl="1"/>
            <a:r>
              <a:rPr lang="en-US" dirty="0"/>
              <a:t>Agreement to Mediate</a:t>
            </a:r>
          </a:p>
          <a:p>
            <a:pPr lvl="1"/>
            <a:r>
              <a:rPr lang="en-US" dirty="0"/>
              <a:t>Letter to All</a:t>
            </a:r>
          </a:p>
          <a:p>
            <a:endParaRPr lang="en-US" dirty="0"/>
          </a:p>
          <a:p>
            <a:r>
              <a:rPr lang="en-US" dirty="0"/>
              <a:t>Acknowledgement &amp; Consent to Proceed </a:t>
            </a:r>
          </a:p>
          <a:p>
            <a:pPr lvl="1"/>
            <a:r>
              <a:rPr lang="en-US" dirty="0"/>
              <a:t>May be incorporated in above documents</a:t>
            </a:r>
          </a:p>
          <a:p>
            <a:pPr lvl="1"/>
            <a:r>
              <a:rPr lang="en-US" dirty="0"/>
              <a:t>May be in a separate writing</a:t>
            </a:r>
          </a:p>
          <a:p>
            <a:endParaRPr lang="en-US" dirty="0"/>
          </a:p>
          <a:p>
            <a:pPr marL="0" indent="0">
              <a:buNone/>
            </a:pPr>
            <a:endParaRPr lang="en-US"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2057400"/>
            <a:ext cx="2605006" cy="3058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239001" y="6172200"/>
            <a:ext cx="2869825" cy="400110"/>
          </a:xfrm>
          <a:prstGeom prst="rect">
            <a:avLst/>
          </a:prstGeom>
          <a:noFill/>
        </p:spPr>
        <p:txBody>
          <a:bodyPr wrap="none" rtlCol="0">
            <a:spAutoFit/>
          </a:bodyPr>
          <a:lstStyle/>
          <a:p>
            <a:r>
              <a:rPr lang="en-US" sz="2000" b="1" i="1" dirty="0">
                <a:solidFill>
                  <a:srgbClr val="C00000"/>
                </a:solidFill>
              </a:rPr>
              <a:t>MN ADR Handbook</a:t>
            </a:r>
            <a:r>
              <a:rPr lang="en-US" sz="2000" dirty="0"/>
              <a:t>, </a:t>
            </a:r>
            <a:r>
              <a:rPr lang="en-US" sz="2000" b="1" dirty="0"/>
              <a:t>301</a:t>
            </a:r>
          </a:p>
        </p:txBody>
      </p:sp>
    </p:spTree>
    <p:extLst>
      <p:ext uri="{BB962C8B-B14F-4D97-AF65-F5344CB8AC3E}">
        <p14:creationId xmlns:p14="http://schemas.microsoft.com/office/powerpoint/2010/main" val="16510447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After Disclosure</a:t>
            </a:r>
          </a:p>
        </p:txBody>
      </p:sp>
      <p:pic>
        <p:nvPicPr>
          <p:cNvPr id="12290"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4686300" y="2057400"/>
            <a:ext cx="2819399" cy="4070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44350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t>After Disclosure</a:t>
            </a:r>
            <a:r>
              <a:rPr lang="en-US" sz="3600" dirty="0"/>
              <a:t>: Serve or Decline/Withdraw?</a:t>
            </a:r>
          </a:p>
        </p:txBody>
      </p:sp>
      <p:sp>
        <p:nvSpPr>
          <p:cNvPr id="3" name="Content Placeholder 2"/>
          <p:cNvSpPr>
            <a:spLocks noGrp="1"/>
          </p:cNvSpPr>
          <p:nvPr>
            <p:ph sz="quarter" idx="1"/>
          </p:nvPr>
        </p:nvSpPr>
        <p:spPr>
          <a:xfrm>
            <a:off x="816864" y="1676400"/>
            <a:ext cx="10871200" cy="4419600"/>
          </a:xfrm>
        </p:spPr>
        <p:txBody>
          <a:bodyPr>
            <a:normAutofit/>
          </a:bodyPr>
          <a:lstStyle/>
          <a:p>
            <a:r>
              <a:rPr lang="en-US" dirty="0"/>
              <a:t>To serve or not to serve?</a:t>
            </a:r>
          </a:p>
          <a:p>
            <a:pPr lvl="1"/>
            <a:r>
              <a:rPr lang="en-US" b="1" u="sng" dirty="0">
                <a:solidFill>
                  <a:schemeClr val="accent1"/>
                </a:solidFill>
              </a:rPr>
              <a:t>Rule 114.13 (A) </a:t>
            </a:r>
            <a:r>
              <a:rPr lang="en-US" b="1" u="sng" dirty="0" err="1">
                <a:solidFill>
                  <a:schemeClr val="accent1"/>
                </a:solidFill>
              </a:rPr>
              <a:t>Subd</a:t>
            </a:r>
            <a:r>
              <a:rPr lang="en-US" b="1" u="sng" dirty="0">
                <a:solidFill>
                  <a:schemeClr val="accent1"/>
                </a:solidFill>
              </a:rPr>
              <a:t>. 2.(a)</a:t>
            </a:r>
            <a:r>
              <a:rPr lang="en-US" dirty="0"/>
              <a:t>; “</a:t>
            </a:r>
            <a:r>
              <a:rPr lang="en-US" b="1" i="1" dirty="0">
                <a:solidFill>
                  <a:schemeClr val="accent1"/>
                </a:solidFill>
              </a:rPr>
              <a:t>may serve, </a:t>
            </a:r>
            <a:r>
              <a:rPr lang="en-US" dirty="0"/>
              <a:t>with the consent of the parties.”</a:t>
            </a:r>
          </a:p>
          <a:p>
            <a:pPr lvl="1"/>
            <a:r>
              <a:rPr lang="en-US" b="1" u="sng" dirty="0">
                <a:solidFill>
                  <a:srgbClr val="C00000"/>
                </a:solidFill>
              </a:rPr>
              <a:t>MSCM STD III. D. </a:t>
            </a:r>
            <a:r>
              <a:rPr lang="en-US" dirty="0"/>
              <a:t>“if all parties agree, the mediator may proceed…”</a:t>
            </a:r>
          </a:p>
        </p:txBody>
      </p:sp>
      <p:sp>
        <p:nvSpPr>
          <p:cNvPr id="4" name="TextBox 3"/>
          <p:cNvSpPr txBox="1"/>
          <p:nvPr/>
        </p:nvSpPr>
        <p:spPr>
          <a:xfrm>
            <a:off x="6858000" y="6019800"/>
            <a:ext cx="3352800" cy="400110"/>
          </a:xfrm>
          <a:prstGeom prst="rect">
            <a:avLst/>
          </a:prstGeom>
          <a:noFill/>
        </p:spPr>
        <p:txBody>
          <a:bodyPr wrap="square" rtlCol="0">
            <a:spAutoFit/>
          </a:bodyPr>
          <a:lstStyle/>
          <a:p>
            <a:r>
              <a:rPr lang="en-US" sz="2000" b="1" i="1" dirty="0">
                <a:solidFill>
                  <a:srgbClr val="C00000"/>
                </a:solidFill>
              </a:rPr>
              <a:t>MN ADR Handbook</a:t>
            </a:r>
            <a:r>
              <a:rPr lang="en-US" sz="2000" dirty="0"/>
              <a:t>, </a:t>
            </a:r>
            <a:r>
              <a:rPr lang="en-US" sz="2000" b="1" dirty="0"/>
              <a:t>302-303</a:t>
            </a:r>
          </a:p>
        </p:txBody>
      </p:sp>
      <p:pic>
        <p:nvPicPr>
          <p:cNvPr id="5" name="Picture 4">
            <a:extLst>
              <a:ext uri="{FF2B5EF4-FFF2-40B4-BE49-F238E27FC236}">
                <a16:creationId xmlns:a16="http://schemas.microsoft.com/office/drawing/2014/main" id="{9D7849AC-EFDB-9300-2B83-EAE53053ED20}"/>
              </a:ext>
            </a:extLst>
          </p:cNvPr>
          <p:cNvPicPr>
            <a:picLocks noChangeAspect="1"/>
          </p:cNvPicPr>
          <p:nvPr/>
        </p:nvPicPr>
        <p:blipFill>
          <a:blip r:embed="rId3"/>
          <a:stretch>
            <a:fillRect/>
          </a:stretch>
        </p:blipFill>
        <p:spPr>
          <a:xfrm>
            <a:off x="4953793" y="3886200"/>
            <a:ext cx="1870428" cy="1676400"/>
          </a:xfrm>
          <a:prstGeom prst="rect">
            <a:avLst/>
          </a:prstGeom>
        </p:spPr>
      </p:pic>
    </p:spTree>
    <p:extLst>
      <p:ext uri="{BB962C8B-B14F-4D97-AF65-F5344CB8AC3E}">
        <p14:creationId xmlns:p14="http://schemas.microsoft.com/office/powerpoint/2010/main" val="41342708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7B5E3-22FC-4850-A70D-66DE36C76D54}"/>
              </a:ext>
            </a:extLst>
          </p:cNvPr>
          <p:cNvSpPr>
            <a:spLocks noGrp="1"/>
          </p:cNvSpPr>
          <p:nvPr>
            <p:ph type="title"/>
          </p:nvPr>
        </p:nvSpPr>
        <p:spPr>
          <a:xfrm>
            <a:off x="2136648" y="228600"/>
            <a:ext cx="8153400" cy="990600"/>
          </a:xfrm>
        </p:spPr>
        <p:txBody>
          <a:bodyPr>
            <a:normAutofit/>
          </a:bodyPr>
          <a:lstStyle/>
          <a:p>
            <a:r>
              <a:rPr lang="en-US" sz="3200" b="1" dirty="0"/>
              <a:t>After Disclosure: </a:t>
            </a:r>
            <a:r>
              <a:rPr lang="en-US" sz="3200" b="1" i="1" dirty="0">
                <a:solidFill>
                  <a:srgbClr val="C00000"/>
                </a:solidFill>
              </a:rPr>
              <a:t>Integrity of the Process</a:t>
            </a:r>
          </a:p>
        </p:txBody>
      </p:sp>
      <p:sp>
        <p:nvSpPr>
          <p:cNvPr id="3" name="Content Placeholder 2">
            <a:extLst>
              <a:ext uri="{FF2B5EF4-FFF2-40B4-BE49-F238E27FC236}">
                <a16:creationId xmlns:a16="http://schemas.microsoft.com/office/drawing/2014/main" id="{A241102E-6DA7-48F3-89DB-53E8A30EDB7E}"/>
              </a:ext>
            </a:extLst>
          </p:cNvPr>
          <p:cNvSpPr>
            <a:spLocks noGrp="1"/>
          </p:cNvSpPr>
          <p:nvPr>
            <p:ph sz="quarter" idx="1"/>
          </p:nvPr>
        </p:nvSpPr>
        <p:spPr>
          <a:xfrm>
            <a:off x="685800" y="1600200"/>
            <a:ext cx="10668000" cy="4495800"/>
          </a:xfrm>
        </p:spPr>
        <p:txBody>
          <a:bodyPr/>
          <a:lstStyle/>
          <a:p>
            <a:pPr marL="365760" lvl="1" indent="0" algn="ctr">
              <a:buClr>
                <a:srgbClr val="AD0101"/>
              </a:buClr>
              <a:buNone/>
            </a:pPr>
            <a:r>
              <a:rPr lang="en-US" b="1" u="sng" dirty="0">
                <a:solidFill>
                  <a:prstClr val="black"/>
                </a:solidFill>
              </a:rPr>
              <a:t>CAVEAT</a:t>
            </a:r>
            <a:r>
              <a:rPr lang="en-US" dirty="0">
                <a:solidFill>
                  <a:prstClr val="black"/>
                </a:solidFill>
              </a:rPr>
              <a:t> </a:t>
            </a:r>
          </a:p>
          <a:p>
            <a:pPr lvl="1">
              <a:buClr>
                <a:srgbClr val="AD0101"/>
              </a:buClr>
            </a:pPr>
            <a:r>
              <a:rPr lang="en-US" dirty="0">
                <a:solidFill>
                  <a:prstClr val="black"/>
                </a:solidFill>
              </a:rPr>
              <a:t>If all parties choose to retain, the neutral may proceed, </a:t>
            </a:r>
            <a:r>
              <a:rPr lang="en-US" b="1" dirty="0">
                <a:solidFill>
                  <a:srgbClr val="C00000"/>
                </a:solidFill>
              </a:rPr>
              <a:t>unless the mediator believes </a:t>
            </a:r>
            <a:r>
              <a:rPr lang="en-US" dirty="0">
                <a:solidFill>
                  <a:prstClr val="black"/>
                </a:solidFill>
              </a:rPr>
              <a:t>that the conflict of interest would inhibit the mediator’s impartiality. </a:t>
            </a:r>
            <a:r>
              <a:rPr lang="en-US" b="1" u="sng" dirty="0">
                <a:solidFill>
                  <a:srgbClr val="C00000"/>
                </a:solidFill>
              </a:rPr>
              <a:t>Rule 114.13 (A) </a:t>
            </a:r>
            <a:r>
              <a:rPr lang="en-US" b="1" u="sng" dirty="0" err="1">
                <a:solidFill>
                  <a:srgbClr val="C00000"/>
                </a:solidFill>
              </a:rPr>
              <a:t>Subd</a:t>
            </a:r>
            <a:r>
              <a:rPr lang="en-US" b="1" u="sng" dirty="0">
                <a:solidFill>
                  <a:srgbClr val="C00000"/>
                </a:solidFill>
              </a:rPr>
              <a:t>. 2. (a)</a:t>
            </a:r>
          </a:p>
          <a:p>
            <a:endParaRPr lang="en-US" dirty="0"/>
          </a:p>
        </p:txBody>
      </p:sp>
      <p:pic>
        <p:nvPicPr>
          <p:cNvPr id="16386" name="Picture 2" descr="Image result for integrity">
            <a:extLst>
              <a:ext uri="{FF2B5EF4-FFF2-40B4-BE49-F238E27FC236}">
                <a16:creationId xmlns:a16="http://schemas.microsoft.com/office/drawing/2014/main" id="{1CE2CF49-57B9-4DDA-8DB9-BEA53AD5A6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3141" y="4160697"/>
            <a:ext cx="3300413" cy="2194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3959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28C83-849D-4713-B9EC-0E2D93FB2C56}"/>
              </a:ext>
            </a:extLst>
          </p:cNvPr>
          <p:cNvSpPr>
            <a:spLocks noGrp="1"/>
          </p:cNvSpPr>
          <p:nvPr>
            <p:ph type="title"/>
          </p:nvPr>
        </p:nvSpPr>
        <p:spPr/>
        <p:txBody>
          <a:bodyPr>
            <a:normAutofit/>
          </a:bodyPr>
          <a:lstStyle/>
          <a:p>
            <a:r>
              <a:rPr lang="en-US" sz="3200" b="1" dirty="0"/>
              <a:t>After Disclosure: “Exercise Caution”</a:t>
            </a:r>
          </a:p>
        </p:txBody>
      </p:sp>
      <p:sp>
        <p:nvSpPr>
          <p:cNvPr id="3" name="Content Placeholder 2">
            <a:extLst>
              <a:ext uri="{FF2B5EF4-FFF2-40B4-BE49-F238E27FC236}">
                <a16:creationId xmlns:a16="http://schemas.microsoft.com/office/drawing/2014/main" id="{DE7816E2-0FED-4E87-ABB6-63EE0B21A77E}"/>
              </a:ext>
            </a:extLst>
          </p:cNvPr>
          <p:cNvSpPr>
            <a:spLocks noGrp="1"/>
          </p:cNvSpPr>
          <p:nvPr>
            <p:ph sz="quarter" idx="1"/>
          </p:nvPr>
        </p:nvSpPr>
        <p:spPr/>
        <p:txBody>
          <a:bodyPr/>
          <a:lstStyle/>
          <a:p>
            <a:r>
              <a:rPr lang="en-US" dirty="0"/>
              <a:t>“Even with the consent of the parties, the Neutral must exercise caution in circumstances that would raise legitimate questions about the integrity of the ADR process.  If a conflict of interest impairs a Neutral’s impartiality, </a:t>
            </a:r>
            <a:r>
              <a:rPr lang="en-US" b="1" i="1" dirty="0">
                <a:solidFill>
                  <a:schemeClr val="accent1"/>
                </a:solidFill>
              </a:rPr>
              <a:t>the Neutral shall withdraw regardless of the consent of the parties.</a:t>
            </a:r>
            <a:r>
              <a:rPr lang="en-US" dirty="0"/>
              <a:t>” </a:t>
            </a:r>
            <a:r>
              <a:rPr lang="en-US" b="1" u="sng" dirty="0">
                <a:solidFill>
                  <a:srgbClr val="C00000"/>
                </a:solidFill>
              </a:rPr>
              <a:t>Rule 114.13 (A) </a:t>
            </a:r>
            <a:r>
              <a:rPr lang="en-US" b="1" u="sng" dirty="0" err="1">
                <a:solidFill>
                  <a:srgbClr val="C00000"/>
                </a:solidFill>
              </a:rPr>
              <a:t>Subd</a:t>
            </a:r>
            <a:r>
              <a:rPr lang="en-US" b="1" u="sng" dirty="0">
                <a:solidFill>
                  <a:srgbClr val="C00000"/>
                </a:solidFill>
              </a:rPr>
              <a:t>. 2. (a)</a:t>
            </a:r>
          </a:p>
        </p:txBody>
      </p:sp>
      <p:pic>
        <p:nvPicPr>
          <p:cNvPr id="4" name="Picture 3">
            <a:extLst>
              <a:ext uri="{FF2B5EF4-FFF2-40B4-BE49-F238E27FC236}">
                <a16:creationId xmlns:a16="http://schemas.microsoft.com/office/drawing/2014/main" id="{4E321BB2-43BC-4C41-96C8-8AEFEA65DF01}"/>
              </a:ext>
            </a:extLst>
          </p:cNvPr>
          <p:cNvPicPr>
            <a:picLocks noChangeAspect="1"/>
          </p:cNvPicPr>
          <p:nvPr/>
        </p:nvPicPr>
        <p:blipFill>
          <a:blip r:embed="rId2"/>
          <a:stretch>
            <a:fillRect/>
          </a:stretch>
        </p:blipFill>
        <p:spPr>
          <a:xfrm>
            <a:off x="6252464" y="4748505"/>
            <a:ext cx="3343275" cy="1018590"/>
          </a:xfrm>
          <a:prstGeom prst="rect">
            <a:avLst/>
          </a:prstGeom>
        </p:spPr>
      </p:pic>
    </p:spTree>
    <p:extLst>
      <p:ext uri="{BB962C8B-B14F-4D97-AF65-F5344CB8AC3E}">
        <p14:creationId xmlns:p14="http://schemas.microsoft.com/office/powerpoint/2010/main" val="42845301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dirty="0"/>
          </a:p>
        </p:txBody>
      </p:sp>
      <p:sp>
        <p:nvSpPr>
          <p:cNvPr id="4" name="Title 3"/>
          <p:cNvSpPr>
            <a:spLocks noGrp="1"/>
          </p:cNvSpPr>
          <p:nvPr>
            <p:ph type="title"/>
          </p:nvPr>
        </p:nvSpPr>
        <p:spPr>
          <a:xfrm>
            <a:off x="1828800" y="1676400"/>
            <a:ext cx="10160000" cy="838200"/>
          </a:xfrm>
        </p:spPr>
        <p:txBody>
          <a:bodyPr>
            <a:noAutofit/>
          </a:bodyPr>
          <a:lstStyle/>
          <a:p>
            <a:r>
              <a:rPr lang="en-US" sz="3600" dirty="0"/>
              <a:t>Consequences :</a:t>
            </a:r>
            <a:br>
              <a:rPr lang="en-US" sz="3600" dirty="0"/>
            </a:br>
            <a:r>
              <a:rPr lang="en-US" sz="3600" dirty="0"/>
              <a:t>Failure to Disclose or Withdraw</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9739" y="3333227"/>
            <a:ext cx="3052522" cy="2906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28881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normAutofit/>
          </a:bodyPr>
          <a:lstStyle/>
          <a:p>
            <a:r>
              <a:rPr lang="en-US" b="1" dirty="0"/>
              <a:t>Sources of Ethical &amp; Legal Duties</a:t>
            </a:r>
          </a:p>
        </p:txBody>
      </p:sp>
      <p:sp>
        <p:nvSpPr>
          <p:cNvPr id="15362" name="Content Placeholder 2"/>
          <p:cNvSpPr>
            <a:spLocks noGrp="1"/>
          </p:cNvSpPr>
          <p:nvPr>
            <p:ph sz="quarter" idx="1"/>
          </p:nvPr>
        </p:nvSpPr>
        <p:spPr>
          <a:xfrm>
            <a:off x="816864" y="1600200"/>
            <a:ext cx="10871200" cy="4876800"/>
          </a:xfrm>
        </p:spPr>
        <p:txBody>
          <a:bodyPr>
            <a:normAutofit fontScale="92500" lnSpcReduction="20000"/>
          </a:bodyPr>
          <a:lstStyle/>
          <a:p>
            <a:pPr marL="0" indent="0">
              <a:buClr>
                <a:srgbClr val="726056"/>
              </a:buClr>
              <a:buNone/>
            </a:pPr>
            <a:endParaRPr lang="en-US" sz="3200" b="1" dirty="0">
              <a:solidFill>
                <a:prstClr val="black"/>
              </a:solidFill>
            </a:endParaRPr>
          </a:p>
          <a:p>
            <a:r>
              <a:rPr lang="en-US" sz="3200" b="1" dirty="0">
                <a:solidFill>
                  <a:srgbClr val="C00000"/>
                </a:solidFill>
              </a:rPr>
              <a:t>Rule 114.13 (A) Code of Ethics for Court-Annexed ADR Neutrals (2024)</a:t>
            </a:r>
          </a:p>
          <a:p>
            <a:r>
              <a:rPr lang="en-US" sz="3200" b="1" dirty="0">
                <a:solidFill>
                  <a:srgbClr val="C00000"/>
                </a:solidFill>
              </a:rPr>
              <a:t>Rule 114 of the Minnesota General Rules of Practice (2024)</a:t>
            </a:r>
          </a:p>
          <a:p>
            <a:r>
              <a:rPr lang="en-US" sz="3200" dirty="0"/>
              <a:t>AAA/ABA/ACR Model Standards of Conduct for Mediators (2005) [“MSCM”]</a:t>
            </a:r>
          </a:p>
          <a:p>
            <a:r>
              <a:rPr lang="en-US" sz="3200" dirty="0"/>
              <a:t>Minnesota Civil Mediation Act</a:t>
            </a:r>
          </a:p>
          <a:p>
            <a:r>
              <a:rPr lang="en-US" sz="3200" u="sng" dirty="0">
                <a:solidFill>
                  <a:prstClr val="black"/>
                </a:solidFill>
              </a:rPr>
              <a:t>Minn. Stat. 595.02 </a:t>
            </a:r>
            <a:r>
              <a:rPr lang="en-US" sz="3200" dirty="0">
                <a:solidFill>
                  <a:prstClr val="black"/>
                </a:solidFill>
              </a:rPr>
              <a:t>Testimony of Witnesses</a:t>
            </a:r>
            <a:endParaRPr lang="en-US" sz="3200" dirty="0"/>
          </a:p>
          <a:p>
            <a:r>
              <a:rPr lang="en-US" sz="3200" dirty="0"/>
              <a:t>Minnesota Rules of Professional Conduct [MRPC]</a:t>
            </a:r>
          </a:p>
          <a:p>
            <a:r>
              <a:rPr lang="en-US" sz="3200" dirty="0"/>
              <a:t>Other programs and contexts</a:t>
            </a:r>
          </a:p>
          <a:p>
            <a:pPr>
              <a:buNone/>
            </a:pPr>
            <a:r>
              <a:rPr lang="en-US" dirty="0"/>
              <a:t>							             </a:t>
            </a:r>
          </a:p>
        </p:txBody>
      </p:sp>
      <p:pic>
        <p:nvPicPr>
          <p:cNvPr id="4" name="Picture 3" descr="Ethics.jpg"/>
          <p:cNvPicPr>
            <a:picLocks noChangeAspect="1"/>
          </p:cNvPicPr>
          <p:nvPr/>
        </p:nvPicPr>
        <p:blipFill>
          <a:blip r:embed="rId3" cstate="print"/>
          <a:stretch>
            <a:fillRect/>
          </a:stretch>
        </p:blipFill>
        <p:spPr>
          <a:xfrm>
            <a:off x="9296400" y="4294327"/>
            <a:ext cx="2474406" cy="1926945"/>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Consequences</a:t>
            </a:r>
            <a:r>
              <a:rPr lang="en-US" sz="2800" dirty="0"/>
              <a:t>: Failure to Disclose or Withdraw</a:t>
            </a:r>
          </a:p>
        </p:txBody>
      </p:sp>
      <p:sp>
        <p:nvSpPr>
          <p:cNvPr id="3" name="Content Placeholder 2"/>
          <p:cNvSpPr>
            <a:spLocks noGrp="1"/>
          </p:cNvSpPr>
          <p:nvPr>
            <p:ph sz="quarter" idx="1"/>
          </p:nvPr>
        </p:nvSpPr>
        <p:spPr>
          <a:xfrm>
            <a:off x="816864" y="1752600"/>
            <a:ext cx="10871200" cy="4876800"/>
          </a:xfrm>
        </p:spPr>
        <p:txBody>
          <a:bodyPr>
            <a:normAutofit fontScale="92500" lnSpcReduction="10000"/>
          </a:bodyPr>
          <a:lstStyle/>
          <a:p>
            <a:r>
              <a:rPr lang="en-US" b="1" dirty="0">
                <a:solidFill>
                  <a:srgbClr val="C00000"/>
                </a:solidFill>
              </a:rPr>
              <a:t>Parties</a:t>
            </a:r>
          </a:p>
          <a:p>
            <a:pPr lvl="1"/>
            <a:r>
              <a:rPr lang="en-US" dirty="0"/>
              <a:t>Setting Aside or Reforming a Mediated Settlement Agreement – MN Civil Mediation Act</a:t>
            </a:r>
          </a:p>
          <a:p>
            <a:pPr lvl="1"/>
            <a:r>
              <a:rPr lang="en-US" dirty="0"/>
              <a:t>Increased expense &amp; inefficiency</a:t>
            </a:r>
          </a:p>
          <a:p>
            <a:pPr lvl="1"/>
            <a:r>
              <a:rPr lang="en-US" dirty="0"/>
              <a:t>Decline in confidence in the process</a:t>
            </a:r>
          </a:p>
          <a:p>
            <a:r>
              <a:rPr lang="en-US" b="1" dirty="0">
                <a:solidFill>
                  <a:srgbClr val="C00000"/>
                </a:solidFill>
              </a:rPr>
              <a:t>Neutral</a:t>
            </a:r>
          </a:p>
          <a:p>
            <a:pPr lvl="1"/>
            <a:r>
              <a:rPr lang="en-US" dirty="0"/>
              <a:t>Personal – </a:t>
            </a:r>
          </a:p>
          <a:p>
            <a:pPr lvl="2"/>
            <a:r>
              <a:rPr lang="en-US" dirty="0"/>
              <a:t>Reputation for quality process</a:t>
            </a:r>
          </a:p>
          <a:p>
            <a:pPr lvl="2"/>
            <a:r>
              <a:rPr lang="en-US" dirty="0"/>
              <a:t>Professional integrity</a:t>
            </a:r>
          </a:p>
          <a:p>
            <a:pPr lvl="1"/>
            <a:r>
              <a:rPr lang="en-US" dirty="0"/>
              <a:t>Ethical – </a:t>
            </a:r>
          </a:p>
          <a:p>
            <a:pPr lvl="2"/>
            <a:r>
              <a:rPr lang="en-US" dirty="0"/>
              <a:t>Discipline</a:t>
            </a:r>
          </a:p>
          <a:p>
            <a:pPr lvl="2"/>
            <a:r>
              <a:rPr lang="en-US" dirty="0"/>
              <a:t>Removal from roster or panel</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9088" y="3276600"/>
            <a:ext cx="4773324" cy="2776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8823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228600"/>
            <a:ext cx="10871200" cy="990600"/>
          </a:xfrm>
        </p:spPr>
        <p:txBody>
          <a:bodyPr anchor="ctr">
            <a:normAutofit/>
          </a:bodyPr>
          <a:lstStyle/>
          <a:p>
            <a:r>
              <a:rPr lang="en-US" dirty="0"/>
              <a:t>In Sum: Conflicts Disclosure Process</a:t>
            </a:r>
          </a:p>
        </p:txBody>
      </p:sp>
      <p:sp>
        <p:nvSpPr>
          <p:cNvPr id="3" name="Content Placeholder 2"/>
          <p:cNvSpPr>
            <a:spLocks noGrp="1"/>
          </p:cNvSpPr>
          <p:nvPr>
            <p:ph sz="quarter" idx="1"/>
          </p:nvPr>
        </p:nvSpPr>
        <p:spPr>
          <a:xfrm>
            <a:off x="381000" y="1589566"/>
            <a:ext cx="5791200" cy="5039834"/>
          </a:xfrm>
        </p:spPr>
        <p:txBody>
          <a:bodyPr>
            <a:noAutofit/>
          </a:bodyPr>
          <a:lstStyle/>
          <a:p>
            <a:pPr>
              <a:lnSpc>
                <a:spcPct val="90000"/>
              </a:lnSpc>
            </a:pPr>
            <a:r>
              <a:rPr lang="en-US" sz="2200" dirty="0"/>
              <a:t>Make a “</a:t>
            </a:r>
            <a:r>
              <a:rPr lang="en-US" sz="2200" b="1" dirty="0">
                <a:solidFill>
                  <a:srgbClr val="C00000"/>
                </a:solidFill>
              </a:rPr>
              <a:t>Reasonable Inquiry</a:t>
            </a:r>
            <a:r>
              <a:rPr lang="en-US" sz="2200" dirty="0"/>
              <a:t>” to Discover Conflicts</a:t>
            </a:r>
          </a:p>
          <a:p>
            <a:pPr>
              <a:lnSpc>
                <a:spcPct val="90000"/>
              </a:lnSpc>
            </a:pPr>
            <a:r>
              <a:rPr lang="en-US" sz="2200" u="sng" dirty="0"/>
              <a:t>Disclose Conflicts</a:t>
            </a:r>
          </a:p>
          <a:p>
            <a:pPr>
              <a:lnSpc>
                <a:spcPct val="90000"/>
              </a:lnSpc>
            </a:pPr>
            <a:r>
              <a:rPr lang="en-US" sz="2200" u="sng" dirty="0"/>
              <a:t>Consider Impact </a:t>
            </a:r>
            <a:r>
              <a:rPr lang="en-US" sz="2200" dirty="0"/>
              <a:t>of Conflicts</a:t>
            </a:r>
          </a:p>
          <a:p>
            <a:pPr lvl="1">
              <a:lnSpc>
                <a:spcPct val="90000"/>
              </a:lnSpc>
            </a:pPr>
            <a:r>
              <a:rPr lang="en-US" sz="2200" dirty="0"/>
              <a:t>Continue</a:t>
            </a:r>
          </a:p>
          <a:p>
            <a:pPr lvl="2">
              <a:lnSpc>
                <a:spcPct val="90000"/>
              </a:lnSpc>
            </a:pPr>
            <a:r>
              <a:rPr lang="en-US" sz="2200" dirty="0"/>
              <a:t>If all parties agree </a:t>
            </a:r>
            <a:r>
              <a:rPr lang="en-US" sz="2200" b="1" u="sng" dirty="0"/>
              <a:t>AND</a:t>
            </a:r>
          </a:p>
          <a:p>
            <a:pPr lvl="2">
              <a:lnSpc>
                <a:spcPct val="90000"/>
              </a:lnSpc>
            </a:pPr>
            <a:r>
              <a:rPr lang="en-US" sz="2200" dirty="0"/>
              <a:t>If neutral assesses that Conflict will not interfere with ethical duties</a:t>
            </a:r>
          </a:p>
          <a:p>
            <a:pPr lvl="1">
              <a:lnSpc>
                <a:spcPct val="90000"/>
              </a:lnSpc>
            </a:pPr>
            <a:r>
              <a:rPr lang="en-US" sz="2200" dirty="0"/>
              <a:t>Withdraw</a:t>
            </a:r>
          </a:p>
          <a:p>
            <a:pPr lvl="2">
              <a:lnSpc>
                <a:spcPct val="90000"/>
              </a:lnSpc>
            </a:pPr>
            <a:r>
              <a:rPr lang="en-US" sz="2200" dirty="0"/>
              <a:t>If any party so desires </a:t>
            </a:r>
            <a:r>
              <a:rPr lang="en-US" sz="2200" b="1" u="sng" dirty="0"/>
              <a:t>OR</a:t>
            </a:r>
          </a:p>
          <a:p>
            <a:pPr lvl="2">
              <a:lnSpc>
                <a:spcPct val="90000"/>
              </a:lnSpc>
            </a:pPr>
            <a:r>
              <a:rPr lang="en-US" sz="2200" dirty="0"/>
              <a:t>If neutral assesses that Conflict MAY interfere with ethical duties</a:t>
            </a:r>
          </a:p>
          <a:p>
            <a:pPr>
              <a:lnSpc>
                <a:spcPct val="90000"/>
              </a:lnSpc>
            </a:pPr>
            <a:r>
              <a:rPr lang="en-US" sz="2200" dirty="0"/>
              <a:t>Continuing obligation to disclose and assess impact of potential conflicts</a:t>
            </a:r>
          </a:p>
        </p:txBody>
      </p:sp>
      <p:pic>
        <p:nvPicPr>
          <p:cNvPr id="5122" name="Picture 2" descr="Man, Thinking, Doubt, Question, Mark">
            <a:extLst>
              <a:ext uri="{FF2B5EF4-FFF2-40B4-BE49-F238E27FC236}">
                <a16:creationId xmlns:a16="http://schemas.microsoft.com/office/drawing/2014/main" id="{816EAD14-E3FA-EE7F-6742-EBBE2FE508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649" r="7064"/>
          <a:stretch/>
        </p:blipFill>
        <p:spPr bwMode="auto">
          <a:xfrm>
            <a:off x="6459868" y="1589567"/>
            <a:ext cx="5181600" cy="4572000"/>
          </a:xfrm>
          <a:prstGeom prst="rect">
            <a:avLst/>
          </a:prstGeom>
          <a:solidFill>
            <a:srgbClr val="FFFFFF"/>
          </a:solidFill>
        </p:spPr>
      </p:pic>
    </p:spTree>
    <p:extLst>
      <p:ext uri="{BB962C8B-B14F-4D97-AF65-F5344CB8AC3E}">
        <p14:creationId xmlns:p14="http://schemas.microsoft.com/office/powerpoint/2010/main" val="14540927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8C63F6-9122-468C-A4EE-7684684CEEFC}"/>
              </a:ext>
            </a:extLst>
          </p:cNvPr>
          <p:cNvPicPr>
            <a:picLocks noChangeAspect="1"/>
          </p:cNvPicPr>
          <p:nvPr/>
        </p:nvPicPr>
        <p:blipFill>
          <a:blip r:embed="rId3"/>
          <a:stretch>
            <a:fillRect/>
          </a:stretch>
        </p:blipFill>
        <p:spPr>
          <a:xfrm>
            <a:off x="4191001" y="3316622"/>
            <a:ext cx="3914775" cy="2199606"/>
          </a:xfrm>
          <a:prstGeom prst="rect">
            <a:avLst/>
          </a:prstGeom>
        </p:spPr>
      </p:pic>
      <p:sp>
        <p:nvSpPr>
          <p:cNvPr id="2" name="Text Placeholder 1">
            <a:extLst>
              <a:ext uri="{FF2B5EF4-FFF2-40B4-BE49-F238E27FC236}">
                <a16:creationId xmlns:a16="http://schemas.microsoft.com/office/drawing/2014/main" id="{5A7197C1-2998-4FB1-8E98-C3ECFEA44609}"/>
              </a:ext>
            </a:extLst>
          </p:cNvPr>
          <p:cNvSpPr>
            <a:spLocks noGrp="1"/>
          </p:cNvSpPr>
          <p:nvPr>
            <p:ph type="body" idx="1"/>
          </p:nvPr>
        </p:nvSpPr>
        <p:spPr/>
        <p:txBody>
          <a:bodyPr/>
          <a:lstStyle/>
          <a:p>
            <a:endParaRPr lang="en-US" dirty="0"/>
          </a:p>
        </p:txBody>
      </p:sp>
      <p:sp>
        <p:nvSpPr>
          <p:cNvPr id="3" name="Title 2">
            <a:extLst>
              <a:ext uri="{FF2B5EF4-FFF2-40B4-BE49-F238E27FC236}">
                <a16:creationId xmlns:a16="http://schemas.microsoft.com/office/drawing/2014/main" id="{CF9A9309-AA43-44FD-B01D-95317426ABED}"/>
              </a:ext>
            </a:extLst>
          </p:cNvPr>
          <p:cNvSpPr>
            <a:spLocks noGrp="1"/>
          </p:cNvSpPr>
          <p:nvPr>
            <p:ph type="title"/>
          </p:nvPr>
        </p:nvSpPr>
        <p:spPr/>
        <p:txBody>
          <a:bodyPr/>
          <a:lstStyle/>
          <a:p>
            <a:r>
              <a:rPr lang="en-US" dirty="0"/>
              <a:t>Mediator Experience</a:t>
            </a:r>
          </a:p>
        </p:txBody>
      </p:sp>
    </p:spTree>
    <p:extLst>
      <p:ext uri="{BB962C8B-B14F-4D97-AF65-F5344CB8AC3E}">
        <p14:creationId xmlns:p14="http://schemas.microsoft.com/office/powerpoint/2010/main" val="11568419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Mediator Experience</a:t>
            </a:r>
          </a:p>
        </p:txBody>
      </p:sp>
      <p:sp>
        <p:nvSpPr>
          <p:cNvPr id="3" name="Content Placeholder 2"/>
          <p:cNvSpPr>
            <a:spLocks noGrp="1"/>
          </p:cNvSpPr>
          <p:nvPr>
            <p:ph sz="quarter" idx="1"/>
          </p:nvPr>
        </p:nvSpPr>
        <p:spPr/>
        <p:txBody>
          <a:bodyPr/>
          <a:lstStyle/>
          <a:p>
            <a:pPr>
              <a:buNone/>
            </a:pPr>
            <a:r>
              <a:rPr lang="en-US" sz="3200" dirty="0"/>
              <a:t>One of the prospective mediators in a matter has </a:t>
            </a:r>
            <a:r>
              <a:rPr lang="en-US" sz="3200" u="sng" dirty="0"/>
              <a:t>no experience </a:t>
            </a:r>
            <a:r>
              <a:rPr lang="en-US" sz="3200" dirty="0"/>
              <a:t>in the substantive area of law at issue.</a:t>
            </a:r>
            <a:endParaRPr lang="en-US" dirty="0"/>
          </a:p>
        </p:txBody>
      </p:sp>
      <p:pic>
        <p:nvPicPr>
          <p:cNvPr id="4" name="Picture 3" descr="untitled.bmp"/>
          <p:cNvPicPr>
            <a:picLocks noChangeAspect="1"/>
          </p:cNvPicPr>
          <p:nvPr/>
        </p:nvPicPr>
        <p:blipFill>
          <a:blip r:embed="rId3"/>
          <a:stretch>
            <a:fillRect/>
          </a:stretch>
        </p:blipFill>
        <p:spPr>
          <a:xfrm>
            <a:off x="4076076" y="3429001"/>
            <a:ext cx="4002374" cy="2663397"/>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1371600" y="274638"/>
            <a:ext cx="8763000" cy="990600"/>
          </a:xfrm>
        </p:spPr>
        <p:txBody>
          <a:bodyPr/>
          <a:lstStyle/>
          <a:p>
            <a:r>
              <a:rPr lang="en-US" dirty="0"/>
              <a:t>3. The mediator should:</a:t>
            </a:r>
          </a:p>
        </p:txBody>
      </p:sp>
      <p:sp>
        <p:nvSpPr>
          <p:cNvPr id="3" name="TPAnswers"/>
          <p:cNvSpPr>
            <a:spLocks noGrp="1"/>
          </p:cNvSpPr>
          <p:nvPr>
            <p:ph type="body" idx="1"/>
            <p:custDataLst>
              <p:tags r:id="rId2"/>
            </p:custDataLst>
          </p:nvPr>
        </p:nvSpPr>
        <p:spPr>
          <a:xfrm>
            <a:off x="1308100" y="1816100"/>
            <a:ext cx="9715500" cy="4310380"/>
          </a:xfrm>
        </p:spPr>
        <p:txBody>
          <a:bodyPr>
            <a:normAutofit/>
          </a:bodyPr>
          <a:lstStyle/>
          <a:p>
            <a:pPr marL="514350" indent="-514350">
              <a:buFont typeface="+mj-lt"/>
              <a:buAutoNum type="alphaLcPeriod"/>
            </a:pPr>
            <a:r>
              <a:rPr lang="en-US" sz="3200" u="sng" dirty="0"/>
              <a:t>decline</a:t>
            </a:r>
            <a:r>
              <a:rPr lang="en-US" sz="3200" dirty="0"/>
              <a:t> assignment because mediator has no substantive experience in the area.</a:t>
            </a:r>
          </a:p>
          <a:p>
            <a:pPr marL="514350" indent="-514350">
              <a:buFont typeface="+mj-lt"/>
              <a:buAutoNum type="alphaLcPeriod"/>
            </a:pPr>
            <a:r>
              <a:rPr lang="en-US" sz="3200" u="sng" dirty="0"/>
              <a:t>disclose</a:t>
            </a:r>
            <a:r>
              <a:rPr lang="en-US" sz="3200" dirty="0"/>
              <a:t> lack of substantive experience and </a:t>
            </a:r>
            <a:r>
              <a:rPr lang="en-US" sz="3200" u="sng" dirty="0"/>
              <a:t>serve</a:t>
            </a:r>
            <a:r>
              <a:rPr lang="en-US" sz="3200" dirty="0"/>
              <a:t> if parties desire.</a:t>
            </a:r>
          </a:p>
          <a:p>
            <a:pPr marL="514350" indent="-514350">
              <a:buFont typeface="+mj-lt"/>
              <a:buAutoNum type="alphaLcPeriod"/>
            </a:pPr>
            <a:r>
              <a:rPr lang="en-US" sz="3200" u="sng" dirty="0"/>
              <a:t>disclose</a:t>
            </a:r>
            <a:r>
              <a:rPr lang="en-US" sz="3200" dirty="0"/>
              <a:t> lack of substantive experience, </a:t>
            </a:r>
            <a:r>
              <a:rPr lang="en-US" sz="3200" u="sng" dirty="0"/>
              <a:t>analyze</a:t>
            </a:r>
            <a:r>
              <a:rPr lang="en-US" sz="3200" dirty="0"/>
              <a:t> whether he/she has the qualifications and ability to fulfill the role, and if so, </a:t>
            </a:r>
            <a:r>
              <a:rPr lang="en-US" sz="3200" u="sng" dirty="0"/>
              <a:t>serve</a:t>
            </a:r>
            <a:r>
              <a:rPr lang="en-US" sz="3200" dirty="0"/>
              <a:t> if parties desire.</a:t>
            </a:r>
          </a:p>
        </p:txBody>
      </p:sp>
      <p:sp>
        <p:nvSpPr>
          <p:cNvPr id="5" name="TPStartPoll"/>
          <p:cNvSpPr/>
          <p:nvPr/>
        </p:nvSpPr>
        <p:spPr>
          <a:xfrm>
            <a:off x="1524000" y="0"/>
            <a:ext cx="12700" cy="12700"/>
          </a:xfrm>
          <a:prstGeom prst="rect">
            <a:avLst/>
          </a:prstGeom>
          <a:solidFill>
            <a:schemeClr val="accent1">
              <a:alpha val="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PCountdownTrigger"/>
          <p:cNvSpPr/>
          <p:nvPr/>
        </p:nvSpPr>
        <p:spPr>
          <a:xfrm>
            <a:off x="1524000" y="0"/>
            <a:ext cx="12700" cy="12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2235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1371600" y="274638"/>
            <a:ext cx="8763000" cy="990600"/>
          </a:xfrm>
        </p:spPr>
        <p:txBody>
          <a:bodyPr/>
          <a:lstStyle/>
          <a:p>
            <a:r>
              <a:rPr lang="en-US" dirty="0"/>
              <a:t>3. The mediator should:</a:t>
            </a:r>
          </a:p>
        </p:txBody>
      </p:sp>
      <p:sp>
        <p:nvSpPr>
          <p:cNvPr id="3" name="TPAnswers"/>
          <p:cNvSpPr>
            <a:spLocks noGrp="1"/>
          </p:cNvSpPr>
          <p:nvPr>
            <p:ph type="body" idx="1"/>
            <p:custDataLst>
              <p:tags r:id="rId2"/>
            </p:custDataLst>
          </p:nvPr>
        </p:nvSpPr>
        <p:spPr>
          <a:xfrm>
            <a:off x="1308100" y="1816100"/>
            <a:ext cx="9715500" cy="4310380"/>
          </a:xfrm>
        </p:spPr>
        <p:txBody>
          <a:bodyPr>
            <a:normAutofit/>
          </a:bodyPr>
          <a:lstStyle/>
          <a:p>
            <a:pPr marL="514350" indent="-514350">
              <a:buFont typeface="+mj-lt"/>
              <a:buAutoNum type="alphaLcPeriod"/>
            </a:pPr>
            <a:r>
              <a:rPr lang="en-US" sz="3200" u="sng" dirty="0"/>
              <a:t>decline</a:t>
            </a:r>
            <a:r>
              <a:rPr lang="en-US" sz="3200" dirty="0"/>
              <a:t> assignment because mediator has no substantive experience in the area.</a:t>
            </a:r>
          </a:p>
          <a:p>
            <a:pPr marL="514350" indent="-514350">
              <a:buFont typeface="+mj-lt"/>
              <a:buAutoNum type="alphaLcPeriod"/>
            </a:pPr>
            <a:r>
              <a:rPr lang="en-US" sz="3200" u="sng" dirty="0"/>
              <a:t>disclose</a:t>
            </a:r>
            <a:r>
              <a:rPr lang="en-US" sz="3200" dirty="0"/>
              <a:t> lack of substantive experience and </a:t>
            </a:r>
            <a:r>
              <a:rPr lang="en-US" sz="3200" u="sng" dirty="0"/>
              <a:t>serve</a:t>
            </a:r>
            <a:r>
              <a:rPr lang="en-US" sz="3200" dirty="0"/>
              <a:t> if parties desire.</a:t>
            </a:r>
          </a:p>
          <a:p>
            <a:pPr marL="514350" indent="-514350">
              <a:buFont typeface="+mj-lt"/>
              <a:buAutoNum type="alphaLcPeriod"/>
            </a:pPr>
            <a:r>
              <a:rPr lang="en-US" sz="3200" u="sng" dirty="0">
                <a:highlight>
                  <a:srgbClr val="FFFF00"/>
                </a:highlight>
              </a:rPr>
              <a:t>disclose</a:t>
            </a:r>
            <a:r>
              <a:rPr lang="en-US" sz="3200" dirty="0">
                <a:highlight>
                  <a:srgbClr val="FFFF00"/>
                </a:highlight>
              </a:rPr>
              <a:t> lack of substantive experience, </a:t>
            </a:r>
            <a:r>
              <a:rPr lang="en-US" sz="3200" u="sng" dirty="0">
                <a:highlight>
                  <a:srgbClr val="FFFF00"/>
                </a:highlight>
              </a:rPr>
              <a:t>analyze</a:t>
            </a:r>
            <a:r>
              <a:rPr lang="en-US" sz="3200" dirty="0">
                <a:highlight>
                  <a:srgbClr val="FFFF00"/>
                </a:highlight>
              </a:rPr>
              <a:t> whether he/she has the qualifications and ability to fulfill the role, and if so, </a:t>
            </a:r>
            <a:r>
              <a:rPr lang="en-US" sz="3200" u="sng" dirty="0">
                <a:highlight>
                  <a:srgbClr val="FFFF00"/>
                </a:highlight>
              </a:rPr>
              <a:t>serve</a:t>
            </a:r>
            <a:r>
              <a:rPr lang="en-US" sz="3200" dirty="0">
                <a:highlight>
                  <a:srgbClr val="FFFF00"/>
                </a:highlight>
              </a:rPr>
              <a:t> if parties desire.</a:t>
            </a:r>
          </a:p>
        </p:txBody>
      </p:sp>
      <p:sp>
        <p:nvSpPr>
          <p:cNvPr id="5" name="TPStartPoll"/>
          <p:cNvSpPr/>
          <p:nvPr/>
        </p:nvSpPr>
        <p:spPr>
          <a:xfrm>
            <a:off x="1524000" y="0"/>
            <a:ext cx="12700" cy="12700"/>
          </a:xfrm>
          <a:prstGeom prst="rect">
            <a:avLst/>
          </a:prstGeom>
          <a:solidFill>
            <a:schemeClr val="accent1">
              <a:alpha val="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PCountdownTrigger"/>
          <p:cNvSpPr/>
          <p:nvPr/>
        </p:nvSpPr>
        <p:spPr>
          <a:xfrm>
            <a:off x="1524000" y="0"/>
            <a:ext cx="12700" cy="12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9581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B456D-70C1-D6AD-84E3-A9C0C016CBB1}"/>
              </a:ext>
            </a:extLst>
          </p:cNvPr>
          <p:cNvSpPr>
            <a:spLocks noGrp="1"/>
          </p:cNvSpPr>
          <p:nvPr>
            <p:ph type="title"/>
          </p:nvPr>
        </p:nvSpPr>
        <p:spPr>
          <a:xfrm>
            <a:off x="457200" y="381000"/>
            <a:ext cx="11430000" cy="838200"/>
          </a:xfrm>
        </p:spPr>
        <p:txBody>
          <a:bodyPr anchor="ctr">
            <a:normAutofit fontScale="90000"/>
          </a:bodyPr>
          <a:lstStyle/>
          <a:p>
            <a:pPr>
              <a:lnSpc>
                <a:spcPct val="90000"/>
              </a:lnSpc>
            </a:pPr>
            <a:r>
              <a:rPr lang="en-US" sz="2800" b="1" i="1" u="sng" dirty="0">
                <a:solidFill>
                  <a:srgbClr val="C00000"/>
                </a:solidFill>
              </a:rPr>
              <a:t>New</a:t>
            </a:r>
            <a:r>
              <a:rPr lang="en-US" sz="2800" b="1" i="1" dirty="0">
                <a:solidFill>
                  <a:schemeClr val="tx1"/>
                </a:solidFill>
              </a:rPr>
              <a:t> Competency Standard </a:t>
            </a:r>
            <a:r>
              <a:rPr lang="en-US" sz="2800" dirty="0"/>
              <a:t>: “</a:t>
            </a:r>
            <a:r>
              <a:rPr lang="en-US" sz="2800" b="1" i="1" u="sng" dirty="0">
                <a:solidFill>
                  <a:srgbClr val="C00000"/>
                </a:solidFill>
              </a:rPr>
              <a:t>Qualifications and Ability to Fulfill the Role</a:t>
            </a:r>
            <a:r>
              <a:rPr lang="en-US" sz="2800" dirty="0"/>
              <a:t>”</a:t>
            </a:r>
          </a:p>
        </p:txBody>
      </p:sp>
      <p:sp>
        <p:nvSpPr>
          <p:cNvPr id="3" name="Content Placeholder 2">
            <a:extLst>
              <a:ext uri="{FF2B5EF4-FFF2-40B4-BE49-F238E27FC236}">
                <a16:creationId xmlns:a16="http://schemas.microsoft.com/office/drawing/2014/main" id="{69019947-672B-DE08-17BE-5BDF8734DD9B}"/>
              </a:ext>
            </a:extLst>
          </p:cNvPr>
          <p:cNvSpPr>
            <a:spLocks noGrp="1"/>
          </p:cNvSpPr>
          <p:nvPr>
            <p:ph sz="quarter" idx="1"/>
          </p:nvPr>
        </p:nvSpPr>
        <p:spPr>
          <a:xfrm>
            <a:off x="812800" y="1828800"/>
            <a:ext cx="6959600" cy="4648200"/>
          </a:xfrm>
        </p:spPr>
        <p:txBody>
          <a:bodyPr>
            <a:normAutofit/>
          </a:bodyPr>
          <a:lstStyle/>
          <a:p>
            <a:pPr>
              <a:lnSpc>
                <a:spcPct val="90000"/>
              </a:lnSpc>
            </a:pPr>
            <a:r>
              <a:rPr lang="en-US" sz="2400" b="1" u="sng" dirty="0">
                <a:highlight>
                  <a:srgbClr val="FFFF00"/>
                </a:highlight>
              </a:rPr>
              <a:t>Subject matter expertise is not required</a:t>
            </a:r>
            <a:r>
              <a:rPr lang="en-US" sz="2400" dirty="0"/>
              <a:t>. </a:t>
            </a:r>
          </a:p>
          <a:p>
            <a:pPr marL="0" indent="0">
              <a:lnSpc>
                <a:spcPct val="90000"/>
              </a:lnSpc>
              <a:buNone/>
            </a:pPr>
            <a:endParaRPr lang="en-US" sz="2400" dirty="0"/>
          </a:p>
          <a:p>
            <a:pPr>
              <a:lnSpc>
                <a:spcPct val="90000"/>
              </a:lnSpc>
            </a:pPr>
            <a:r>
              <a:rPr lang="en-US" sz="2400" b="1" u="sng" dirty="0">
                <a:highlight>
                  <a:srgbClr val="FFFF00"/>
                </a:highlight>
              </a:rPr>
              <a:t>STANDARD</a:t>
            </a:r>
            <a:r>
              <a:rPr lang="en-US" sz="2400" b="1" u="sng" dirty="0">
                <a:solidFill>
                  <a:srgbClr val="C00000"/>
                </a:solidFill>
              </a:rPr>
              <a:t>: Rule 114.13 (A) </a:t>
            </a:r>
            <a:r>
              <a:rPr lang="en-US" sz="2400" b="1" u="sng" dirty="0" err="1">
                <a:solidFill>
                  <a:srgbClr val="C00000"/>
                </a:solidFill>
              </a:rPr>
              <a:t>Subd</a:t>
            </a:r>
            <a:r>
              <a:rPr lang="en-US" sz="2400" b="1" u="sng" dirty="0">
                <a:solidFill>
                  <a:srgbClr val="C00000"/>
                </a:solidFill>
              </a:rPr>
              <a:t>. 3 Competence</a:t>
            </a:r>
            <a:r>
              <a:rPr lang="en-US" sz="2400" b="1" dirty="0">
                <a:solidFill>
                  <a:srgbClr val="C00000"/>
                </a:solidFill>
              </a:rPr>
              <a:t> </a:t>
            </a:r>
            <a:r>
              <a:rPr lang="en-US" sz="2400" dirty="0"/>
              <a:t>requires that the neutral may only serve when “they possess the </a:t>
            </a:r>
            <a:r>
              <a:rPr lang="en-US" sz="2400" b="1" i="1" u="sng" dirty="0">
                <a:solidFill>
                  <a:srgbClr val="C00000"/>
                </a:solidFill>
              </a:rPr>
              <a:t>qualifications and ability to fulfill the role</a:t>
            </a:r>
            <a:r>
              <a:rPr lang="en-US" sz="2400" b="1" dirty="0"/>
              <a:t> that the Neutral has been requested or assigned to serve…”</a:t>
            </a:r>
          </a:p>
          <a:p>
            <a:pPr>
              <a:lnSpc>
                <a:spcPct val="90000"/>
              </a:lnSpc>
            </a:pPr>
            <a:endParaRPr lang="en-US" sz="2400" dirty="0"/>
          </a:p>
          <a:p>
            <a:pPr>
              <a:lnSpc>
                <a:spcPct val="90000"/>
              </a:lnSpc>
            </a:pPr>
            <a:r>
              <a:rPr lang="en-US" sz="2400" b="1" u="sng" dirty="0">
                <a:solidFill>
                  <a:srgbClr val="C00000"/>
                </a:solidFill>
              </a:rPr>
              <a:t>Rule 114.13 (A) </a:t>
            </a:r>
            <a:r>
              <a:rPr lang="en-US" sz="2400" b="1" u="sng" dirty="0" err="1">
                <a:solidFill>
                  <a:srgbClr val="C00000"/>
                </a:solidFill>
              </a:rPr>
              <a:t>Subd</a:t>
            </a:r>
            <a:r>
              <a:rPr lang="en-US" sz="2400" b="1" u="sng" dirty="0">
                <a:solidFill>
                  <a:srgbClr val="C00000"/>
                </a:solidFill>
              </a:rPr>
              <a:t>. 3 Competence </a:t>
            </a:r>
            <a:r>
              <a:rPr lang="en-US" sz="2400" dirty="0">
                <a:solidFill>
                  <a:srgbClr val="C00000"/>
                </a:solidFill>
              </a:rPr>
              <a:t> </a:t>
            </a:r>
            <a:r>
              <a:rPr lang="en-US" sz="2400" dirty="0"/>
              <a:t>– neutral “</a:t>
            </a:r>
            <a:r>
              <a:rPr lang="en-US" sz="2400" b="1" dirty="0">
                <a:highlight>
                  <a:srgbClr val="FFFF00"/>
                </a:highlight>
              </a:rPr>
              <a:t>must </a:t>
            </a:r>
            <a:r>
              <a:rPr lang="en-US" sz="2400" b="1" dirty="0"/>
              <a:t>decline appointment, request assistance, or withdraw</a:t>
            </a:r>
            <a:r>
              <a:rPr lang="en-US" sz="2400" dirty="0"/>
              <a:t> when a dispute is beyond the neutral’s competence.”</a:t>
            </a:r>
          </a:p>
        </p:txBody>
      </p:sp>
      <p:pic>
        <p:nvPicPr>
          <p:cNvPr id="6" name="Picture 3" descr="C:\LocalData\My Pictures\qualified.jpg">
            <a:extLst>
              <a:ext uri="{FF2B5EF4-FFF2-40B4-BE49-F238E27FC236}">
                <a16:creationId xmlns:a16="http://schemas.microsoft.com/office/drawing/2014/main" id="{FBAE34ED-6A9B-63A1-CCCF-55CD7F28A06C}"/>
              </a:ext>
            </a:extLst>
          </p:cNvPr>
          <p:cNvPicPr>
            <a:picLocks noChangeAspect="1" noChangeArrowheads="1"/>
          </p:cNvPicPr>
          <p:nvPr/>
        </p:nvPicPr>
        <p:blipFill>
          <a:blip r:embed="rId2"/>
          <a:stretch>
            <a:fillRect/>
          </a:stretch>
        </p:blipFill>
        <p:spPr bwMode="auto">
          <a:xfrm>
            <a:off x="8001000" y="2133600"/>
            <a:ext cx="3723167" cy="3723167"/>
          </a:xfrm>
          <a:prstGeom prst="rect">
            <a:avLst/>
          </a:prstGeom>
          <a:noFill/>
        </p:spPr>
      </p:pic>
    </p:spTree>
    <p:extLst>
      <p:ext uri="{BB962C8B-B14F-4D97-AF65-F5344CB8AC3E}">
        <p14:creationId xmlns:p14="http://schemas.microsoft.com/office/powerpoint/2010/main" val="2158054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b="1" dirty="0">
                <a:solidFill>
                  <a:srgbClr val="C00000"/>
                </a:solidFill>
              </a:rPr>
            </a:br>
            <a:r>
              <a:rPr lang="en-US" sz="3600" b="1" dirty="0">
                <a:solidFill>
                  <a:srgbClr val="C00000"/>
                </a:solidFill>
              </a:rPr>
              <a:t>Practice Tip</a:t>
            </a:r>
            <a:r>
              <a:rPr lang="en-US" sz="3600" dirty="0"/>
              <a:t>: </a:t>
            </a:r>
            <a:r>
              <a:rPr lang="en-US" sz="3600" u="sng" dirty="0"/>
              <a:t>Disclose, Consider, Consent  </a:t>
            </a:r>
            <a:br>
              <a:rPr lang="en-US" dirty="0"/>
            </a:br>
            <a:endParaRPr lang="en-US" dirty="0"/>
          </a:p>
        </p:txBody>
      </p:sp>
      <p:sp>
        <p:nvSpPr>
          <p:cNvPr id="3" name="Content Placeholder 2"/>
          <p:cNvSpPr>
            <a:spLocks noGrp="1"/>
          </p:cNvSpPr>
          <p:nvPr>
            <p:ph sz="quarter" idx="1"/>
          </p:nvPr>
        </p:nvSpPr>
        <p:spPr>
          <a:xfrm>
            <a:off x="816864" y="2066580"/>
            <a:ext cx="10871200" cy="4258020"/>
          </a:xfrm>
        </p:spPr>
        <p:txBody>
          <a:bodyPr>
            <a:normAutofit/>
          </a:bodyPr>
          <a:lstStyle/>
          <a:p>
            <a:pPr lvl="1"/>
            <a:r>
              <a:rPr lang="en-US" u="sng" dirty="0"/>
              <a:t>Disclose</a:t>
            </a:r>
            <a:r>
              <a:rPr lang="en-US" dirty="0"/>
              <a:t> relevant training, education, and experience </a:t>
            </a:r>
          </a:p>
          <a:p>
            <a:pPr lvl="1"/>
            <a:r>
              <a:rPr lang="en-US" u="sng" dirty="0"/>
              <a:t>Analyze</a:t>
            </a:r>
            <a:r>
              <a:rPr lang="en-US" dirty="0"/>
              <a:t> whether he/she has the “</a:t>
            </a:r>
            <a:r>
              <a:rPr lang="en-US" dirty="0">
                <a:highlight>
                  <a:srgbClr val="FFFF00"/>
                </a:highlight>
              </a:rPr>
              <a:t>qualifications and ability</a:t>
            </a:r>
            <a:r>
              <a:rPr lang="en-US" dirty="0"/>
              <a:t>” to fulfill requested role).</a:t>
            </a:r>
          </a:p>
          <a:p>
            <a:pPr lvl="1"/>
            <a:r>
              <a:rPr lang="en-US" u="sng" dirty="0"/>
              <a:t>Serve</a:t>
            </a:r>
            <a:r>
              <a:rPr lang="en-US" dirty="0"/>
              <a:t> if the parties still want to hire after disclosure and assessment</a:t>
            </a:r>
          </a:p>
          <a:p>
            <a:pPr lvl="1"/>
            <a:r>
              <a:rPr lang="en-US" u="sng" dirty="0"/>
              <a:t>Get assent/waiver in writing</a:t>
            </a:r>
            <a:endParaRPr lang="en-US" dirty="0"/>
          </a:p>
          <a:p>
            <a:pPr lvl="1">
              <a:buNone/>
            </a:pPr>
            <a:r>
              <a:rPr lang="en-US" dirty="0"/>
              <a:t>						</a:t>
            </a:r>
          </a:p>
          <a:p>
            <a:endParaRPr lang="en-US" dirty="0"/>
          </a:p>
        </p:txBody>
      </p:sp>
      <p:pic>
        <p:nvPicPr>
          <p:cNvPr id="4" name="Picture 3">
            <a:extLst>
              <a:ext uri="{FF2B5EF4-FFF2-40B4-BE49-F238E27FC236}">
                <a16:creationId xmlns:a16="http://schemas.microsoft.com/office/drawing/2014/main" id="{9649E00F-90CB-4AAB-8D94-DD3F51721F2B}"/>
              </a:ext>
            </a:extLst>
          </p:cNvPr>
          <p:cNvPicPr>
            <a:picLocks noChangeAspect="1"/>
          </p:cNvPicPr>
          <p:nvPr/>
        </p:nvPicPr>
        <p:blipFill>
          <a:blip r:embed="rId3"/>
          <a:stretch>
            <a:fillRect/>
          </a:stretch>
        </p:blipFill>
        <p:spPr>
          <a:xfrm>
            <a:off x="7086600" y="4876800"/>
            <a:ext cx="1310021" cy="119533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5F885A-CE85-4A27-434A-5CB787FA6486}"/>
              </a:ext>
            </a:extLst>
          </p:cNvPr>
          <p:cNvSpPr>
            <a:spLocks noGrp="1"/>
          </p:cNvSpPr>
          <p:nvPr>
            <p:ph type="title"/>
          </p:nvPr>
        </p:nvSpPr>
        <p:spPr/>
        <p:txBody>
          <a:bodyPr/>
          <a:lstStyle/>
          <a:p>
            <a:r>
              <a:rPr lang="en-US" dirty="0"/>
              <a:t>Retaining the Mediator</a:t>
            </a:r>
          </a:p>
        </p:txBody>
      </p:sp>
      <p:pic>
        <p:nvPicPr>
          <p:cNvPr id="12290" name="Picture 2" descr="Document, Agreement, Documents, Sign">
            <a:extLst>
              <a:ext uri="{FF2B5EF4-FFF2-40B4-BE49-F238E27FC236}">
                <a16:creationId xmlns:a16="http://schemas.microsoft.com/office/drawing/2014/main" id="{03ACD92C-795E-C995-56D9-D255045187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375" y="2971800"/>
            <a:ext cx="4921250" cy="3274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63957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 Mediator Fees</a:t>
            </a:r>
          </a:p>
        </p:txBody>
      </p:sp>
      <p:sp>
        <p:nvSpPr>
          <p:cNvPr id="3" name="Content Placeholder 2"/>
          <p:cNvSpPr>
            <a:spLocks noGrp="1"/>
          </p:cNvSpPr>
          <p:nvPr>
            <p:ph sz="quarter" idx="1"/>
          </p:nvPr>
        </p:nvSpPr>
        <p:spPr/>
        <p:txBody>
          <a:bodyPr/>
          <a:lstStyle/>
          <a:p>
            <a:pPr>
              <a:buNone/>
            </a:pPr>
            <a:r>
              <a:rPr lang="en-US" dirty="0"/>
              <a:t>The parties in a “court-annexed” matter are considering retaining a mediator who orally offers the following fee structure:  nothing unless an agreement is reached, $400 per hour if an agreement is reached.  In this conversation the mediator also explains their background and all agree to go forward. </a:t>
            </a:r>
          </a:p>
        </p:txBody>
      </p:sp>
      <p:pic>
        <p:nvPicPr>
          <p:cNvPr id="4" name="Picture 3" descr="hourly fees.bmp"/>
          <p:cNvPicPr>
            <a:picLocks noChangeAspect="1"/>
          </p:cNvPicPr>
          <p:nvPr/>
        </p:nvPicPr>
        <p:blipFill>
          <a:blip r:embed="rId2"/>
          <a:stretch>
            <a:fillRect/>
          </a:stretch>
        </p:blipFill>
        <p:spPr>
          <a:xfrm>
            <a:off x="4686300" y="3810000"/>
            <a:ext cx="2819400" cy="28194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FD25873-E145-C7BA-11B6-29D7B9FBD751}"/>
              </a:ext>
            </a:extLst>
          </p:cNvPr>
          <p:cNvSpPr>
            <a:spLocks noGrp="1"/>
          </p:cNvSpPr>
          <p:nvPr>
            <p:ph type="title"/>
          </p:nvPr>
        </p:nvSpPr>
        <p:spPr>
          <a:xfrm>
            <a:off x="812800" y="228600"/>
            <a:ext cx="10871200" cy="990600"/>
          </a:xfrm>
        </p:spPr>
        <p:txBody>
          <a:bodyPr anchor="ctr">
            <a:normAutofit/>
          </a:bodyPr>
          <a:lstStyle/>
          <a:p>
            <a:pPr>
              <a:lnSpc>
                <a:spcPct val="90000"/>
              </a:lnSpc>
            </a:pPr>
            <a:r>
              <a:rPr lang="en-US" sz="3700" b="1"/>
              <a:t>Rule 114.01 </a:t>
            </a:r>
            <a:r>
              <a:rPr lang="en-US" sz="3700"/>
              <a:t>Applicability:</a:t>
            </a:r>
            <a:r>
              <a:rPr lang="en-US" sz="3700" b="1"/>
              <a:t> “Court-Annexed” ADR</a:t>
            </a:r>
            <a:r>
              <a:rPr lang="en-US" sz="3700"/>
              <a:t> </a:t>
            </a:r>
          </a:p>
        </p:txBody>
      </p:sp>
      <p:sp>
        <p:nvSpPr>
          <p:cNvPr id="5" name="Content Placeholder 4">
            <a:extLst>
              <a:ext uri="{FF2B5EF4-FFF2-40B4-BE49-F238E27FC236}">
                <a16:creationId xmlns:a16="http://schemas.microsoft.com/office/drawing/2014/main" id="{64B9E172-040B-29EF-618C-F900BA7ED503}"/>
              </a:ext>
            </a:extLst>
          </p:cNvPr>
          <p:cNvSpPr>
            <a:spLocks noGrp="1"/>
          </p:cNvSpPr>
          <p:nvPr>
            <p:ph sz="quarter" idx="1"/>
          </p:nvPr>
        </p:nvSpPr>
        <p:spPr>
          <a:xfrm>
            <a:off x="812800" y="1589566"/>
            <a:ext cx="5181600" cy="4963633"/>
          </a:xfrm>
        </p:spPr>
        <p:txBody>
          <a:bodyPr>
            <a:noAutofit/>
          </a:bodyPr>
          <a:lstStyle/>
          <a:p>
            <a:pPr>
              <a:lnSpc>
                <a:spcPct val="90000"/>
              </a:lnSpc>
            </a:pPr>
            <a:r>
              <a:rPr lang="en-US" sz="2200" b="1" dirty="0">
                <a:solidFill>
                  <a:srgbClr val="C00000"/>
                </a:solidFill>
              </a:rPr>
              <a:t>114.01(b)</a:t>
            </a:r>
            <a:r>
              <a:rPr lang="en-US" sz="2200" dirty="0"/>
              <a:t> </a:t>
            </a:r>
            <a:r>
              <a:rPr lang="en-US" sz="2200" b="1" u="sng" dirty="0"/>
              <a:t>Applicability of Ethics Rules to All Neutrals</a:t>
            </a:r>
            <a:r>
              <a:rPr lang="en-US" sz="2200" u="sng" dirty="0"/>
              <a:t> </a:t>
            </a:r>
            <a:r>
              <a:rPr lang="en-US" sz="2200" dirty="0"/>
              <a:t>“All Neutrals serving in </a:t>
            </a:r>
            <a:r>
              <a:rPr lang="en-US" sz="2200" dirty="0">
                <a:highlight>
                  <a:srgbClr val="FFFF00"/>
                </a:highlight>
              </a:rPr>
              <a:t>court-annexed</a:t>
            </a:r>
            <a:r>
              <a:rPr lang="en-US" sz="2200" dirty="0"/>
              <a:t> ADR Processes under this rule are subject to the authority of the ADR Ethics Board and the Code of Ethics for Court Annexed ADR Neutrals, without regard to whether they are Qualified Neutrals as defined in Rule 114.02.”</a:t>
            </a:r>
          </a:p>
          <a:p>
            <a:pPr>
              <a:lnSpc>
                <a:spcPct val="90000"/>
              </a:lnSpc>
            </a:pPr>
            <a:r>
              <a:rPr lang="en-US" sz="2200" b="1" dirty="0">
                <a:solidFill>
                  <a:srgbClr val="C00000"/>
                </a:solidFill>
              </a:rPr>
              <a:t>114.13. (A) </a:t>
            </a:r>
            <a:r>
              <a:rPr lang="en-US" sz="2200" b="1" u="sng" dirty="0"/>
              <a:t>Code of Ethics for Court-Annexed ADR Neutrals </a:t>
            </a:r>
            <a:r>
              <a:rPr lang="en-US" sz="2200" dirty="0"/>
              <a:t>– Introduction</a:t>
            </a:r>
          </a:p>
          <a:p>
            <a:pPr lvl="1">
              <a:lnSpc>
                <a:spcPct val="90000"/>
              </a:lnSpc>
            </a:pPr>
            <a:r>
              <a:rPr lang="en-US" sz="2200" dirty="0"/>
              <a:t>“This Code of Ethics governs Neutrals appointed or serving by agreement of the parties in any court-annexed ADR proceedings.”</a:t>
            </a:r>
          </a:p>
        </p:txBody>
      </p:sp>
      <p:pic>
        <p:nvPicPr>
          <p:cNvPr id="3074" name="Picture 2">
            <a:extLst>
              <a:ext uri="{FF2B5EF4-FFF2-40B4-BE49-F238E27FC236}">
                <a16:creationId xmlns:a16="http://schemas.microsoft.com/office/drawing/2014/main" id="{BFBCE1DF-A867-C627-3DFF-93853C396D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4633"/>
          <a:stretch/>
        </p:blipFill>
        <p:spPr bwMode="auto">
          <a:xfrm>
            <a:off x="6502400" y="1676400"/>
            <a:ext cx="5181600" cy="4572000"/>
          </a:xfrm>
          <a:prstGeom prst="rect">
            <a:avLst/>
          </a:prstGeom>
          <a:solidFill>
            <a:srgbClr val="FFFFFF"/>
          </a:solidFill>
        </p:spPr>
      </p:pic>
    </p:spTree>
    <p:extLst>
      <p:ext uri="{BB962C8B-B14F-4D97-AF65-F5344CB8AC3E}">
        <p14:creationId xmlns:p14="http://schemas.microsoft.com/office/powerpoint/2010/main" val="20652736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1028700" y="274638"/>
            <a:ext cx="9105900" cy="990600"/>
          </a:xfrm>
        </p:spPr>
        <p:txBody>
          <a:bodyPr/>
          <a:lstStyle/>
          <a:p>
            <a:r>
              <a:rPr lang="en-US" dirty="0"/>
              <a:t>6. Is this ethical?</a:t>
            </a:r>
          </a:p>
        </p:txBody>
      </p:sp>
      <p:sp>
        <p:nvSpPr>
          <p:cNvPr id="3" name="TPAnswers"/>
          <p:cNvSpPr>
            <a:spLocks noGrp="1"/>
          </p:cNvSpPr>
          <p:nvPr>
            <p:ph type="body" idx="1"/>
            <p:custDataLst>
              <p:tags r:id="rId2"/>
            </p:custDataLst>
          </p:nvPr>
        </p:nvSpPr>
        <p:spPr>
          <a:xfrm>
            <a:off x="1016000" y="1600200"/>
            <a:ext cx="10287000" cy="4526280"/>
          </a:xfrm>
        </p:spPr>
        <p:txBody>
          <a:bodyPr>
            <a:normAutofit/>
          </a:bodyPr>
          <a:lstStyle/>
          <a:p>
            <a:pPr marL="514350" indent="-514350">
              <a:buFont typeface="+mj-lt"/>
              <a:buAutoNum type="alphaLcPeriod"/>
            </a:pPr>
            <a:r>
              <a:rPr lang="en-US" sz="3200" dirty="0"/>
              <a:t>No, Rule 114 prohibits contingency fees.</a:t>
            </a:r>
          </a:p>
          <a:p>
            <a:pPr marL="514350" indent="-514350">
              <a:buFont typeface="+mj-lt"/>
              <a:buAutoNum type="alphaLcPeriod"/>
            </a:pPr>
            <a:r>
              <a:rPr lang="en-US" sz="3200" dirty="0"/>
              <a:t>No, Rule 114 requires fee agreements to be in writing.</a:t>
            </a:r>
          </a:p>
          <a:p>
            <a:pPr marL="514350" indent="-514350">
              <a:buFont typeface="+mj-lt"/>
              <a:buAutoNum type="alphaLcPeriod"/>
            </a:pPr>
            <a:r>
              <a:rPr lang="en-US" sz="3200" dirty="0"/>
              <a:t>Yes, Rule 114 permits this type of agreement to mediate. </a:t>
            </a:r>
          </a:p>
          <a:p>
            <a:pPr marL="514350" indent="-514350">
              <a:buFont typeface="+mj-lt"/>
              <a:buAutoNum type="alphaLcPeriod"/>
            </a:pPr>
            <a:r>
              <a:rPr lang="en-US" sz="3200" dirty="0"/>
              <a:t>Yes, Rule 114 permits this, if the parties understand the fees and background of the neutral.</a:t>
            </a:r>
          </a:p>
          <a:p>
            <a:pPr marL="514350" indent="-514350">
              <a:buFont typeface="+mj-lt"/>
              <a:buAutoNum type="alphaLcPeriod"/>
            </a:pPr>
            <a:r>
              <a:rPr lang="en-US" sz="3200" dirty="0"/>
              <a:t>It’s unclear; Rule 114 does not explicitly address fee agreements.</a:t>
            </a:r>
          </a:p>
          <a:p>
            <a:pPr marL="514350" indent="-514350">
              <a:buFont typeface="+mj-lt"/>
              <a:buAutoNum type="alphaLcPeriod"/>
            </a:pPr>
            <a:r>
              <a:rPr lang="en-US" sz="3200" dirty="0"/>
              <a:t>a. and b.</a:t>
            </a:r>
          </a:p>
        </p:txBody>
      </p:sp>
      <p:sp>
        <p:nvSpPr>
          <p:cNvPr id="5" name="TPStartPoll"/>
          <p:cNvSpPr/>
          <p:nvPr/>
        </p:nvSpPr>
        <p:spPr>
          <a:xfrm>
            <a:off x="1524000" y="0"/>
            <a:ext cx="12700" cy="12700"/>
          </a:xfrm>
          <a:prstGeom prst="rect">
            <a:avLst/>
          </a:prstGeom>
          <a:solidFill>
            <a:schemeClr val="accent1">
              <a:alpha val="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PCountdownTrigger"/>
          <p:cNvSpPr/>
          <p:nvPr/>
        </p:nvSpPr>
        <p:spPr>
          <a:xfrm>
            <a:off x="1524000" y="0"/>
            <a:ext cx="12700" cy="12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2673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1028700" y="274638"/>
            <a:ext cx="9105900" cy="990600"/>
          </a:xfrm>
        </p:spPr>
        <p:txBody>
          <a:bodyPr/>
          <a:lstStyle/>
          <a:p>
            <a:r>
              <a:rPr lang="en-US" dirty="0"/>
              <a:t>6. Is this ethical?</a:t>
            </a:r>
          </a:p>
        </p:txBody>
      </p:sp>
      <p:sp>
        <p:nvSpPr>
          <p:cNvPr id="3" name="TPAnswers"/>
          <p:cNvSpPr>
            <a:spLocks noGrp="1"/>
          </p:cNvSpPr>
          <p:nvPr>
            <p:ph type="body" idx="1"/>
            <p:custDataLst>
              <p:tags r:id="rId2"/>
            </p:custDataLst>
          </p:nvPr>
        </p:nvSpPr>
        <p:spPr>
          <a:xfrm>
            <a:off x="1016000" y="1600200"/>
            <a:ext cx="10287000" cy="4526280"/>
          </a:xfrm>
        </p:spPr>
        <p:txBody>
          <a:bodyPr>
            <a:normAutofit/>
          </a:bodyPr>
          <a:lstStyle/>
          <a:p>
            <a:pPr marL="514350" indent="-514350">
              <a:buFont typeface="+mj-lt"/>
              <a:buAutoNum type="alphaLcPeriod"/>
            </a:pPr>
            <a:r>
              <a:rPr lang="en-US" sz="3200" dirty="0">
                <a:highlight>
                  <a:srgbClr val="FFFF00"/>
                </a:highlight>
              </a:rPr>
              <a:t>No, Rule 114 prohibits contingency fees.</a:t>
            </a:r>
          </a:p>
          <a:p>
            <a:pPr marL="514350" indent="-514350">
              <a:buFont typeface="+mj-lt"/>
              <a:buAutoNum type="alphaLcPeriod"/>
            </a:pPr>
            <a:r>
              <a:rPr lang="en-US" sz="3200" dirty="0">
                <a:highlight>
                  <a:srgbClr val="FFFF00"/>
                </a:highlight>
              </a:rPr>
              <a:t>No, Rule 114 requires fee agreements to be in writing.</a:t>
            </a:r>
          </a:p>
          <a:p>
            <a:pPr marL="514350" indent="-514350">
              <a:buFont typeface="+mj-lt"/>
              <a:buAutoNum type="alphaLcPeriod"/>
            </a:pPr>
            <a:r>
              <a:rPr lang="en-US" sz="3200" dirty="0"/>
              <a:t>Yes, Rule 114 permits this type of agreement to mediate. </a:t>
            </a:r>
          </a:p>
          <a:p>
            <a:pPr marL="514350" indent="-514350">
              <a:buFont typeface="+mj-lt"/>
              <a:buAutoNum type="alphaLcPeriod"/>
            </a:pPr>
            <a:r>
              <a:rPr lang="en-US" sz="3200" dirty="0"/>
              <a:t>Yes, Rule 114 permits this, if the parties understand the fees and background of the neutral.</a:t>
            </a:r>
          </a:p>
          <a:p>
            <a:pPr marL="514350" indent="-514350">
              <a:buFont typeface="+mj-lt"/>
              <a:buAutoNum type="alphaLcPeriod"/>
            </a:pPr>
            <a:r>
              <a:rPr lang="en-US" sz="3200" dirty="0"/>
              <a:t>It’s unclear; Rule 114 does not explicitly address fee agreements.</a:t>
            </a:r>
          </a:p>
          <a:p>
            <a:pPr marL="514350" indent="-514350">
              <a:buFont typeface="+mj-lt"/>
              <a:buAutoNum type="alphaLcPeriod"/>
            </a:pPr>
            <a:r>
              <a:rPr lang="en-US" sz="3200" dirty="0">
                <a:highlight>
                  <a:srgbClr val="FFFF00"/>
                </a:highlight>
              </a:rPr>
              <a:t>a. and b.</a:t>
            </a:r>
          </a:p>
        </p:txBody>
      </p:sp>
      <p:sp>
        <p:nvSpPr>
          <p:cNvPr id="5" name="TPStartPoll"/>
          <p:cNvSpPr/>
          <p:nvPr/>
        </p:nvSpPr>
        <p:spPr>
          <a:xfrm>
            <a:off x="1524000" y="0"/>
            <a:ext cx="12700" cy="12700"/>
          </a:xfrm>
          <a:prstGeom prst="rect">
            <a:avLst/>
          </a:prstGeom>
          <a:solidFill>
            <a:schemeClr val="accent1">
              <a:alpha val="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PCountdownTrigger"/>
          <p:cNvSpPr/>
          <p:nvPr/>
        </p:nvSpPr>
        <p:spPr>
          <a:xfrm>
            <a:off x="1524000" y="0"/>
            <a:ext cx="12700" cy="12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01953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b="1" dirty="0"/>
              <a:t>No Contingency Fees or Referral Fees</a:t>
            </a:r>
            <a:endParaRPr lang="en-US" sz="3200" dirty="0"/>
          </a:p>
        </p:txBody>
      </p:sp>
      <p:sp>
        <p:nvSpPr>
          <p:cNvPr id="3" name="Content Placeholder 2"/>
          <p:cNvSpPr>
            <a:spLocks noGrp="1"/>
          </p:cNvSpPr>
          <p:nvPr>
            <p:ph sz="quarter" idx="1"/>
          </p:nvPr>
        </p:nvSpPr>
        <p:spPr/>
        <p:txBody>
          <a:bodyPr>
            <a:normAutofit fontScale="92500" lnSpcReduction="10000"/>
          </a:bodyPr>
          <a:lstStyle/>
          <a:p>
            <a:r>
              <a:rPr lang="en-US" b="1" u="sng" dirty="0">
                <a:solidFill>
                  <a:srgbClr val="C00000"/>
                </a:solidFill>
              </a:rPr>
              <a:t>No Contingency Fees - Rule 114.13 (A) </a:t>
            </a:r>
            <a:r>
              <a:rPr lang="en-US" b="1" u="sng" dirty="0" err="1">
                <a:solidFill>
                  <a:srgbClr val="C00000"/>
                </a:solidFill>
              </a:rPr>
              <a:t>Subd</a:t>
            </a:r>
            <a:r>
              <a:rPr lang="en-US" b="1" u="sng" dirty="0">
                <a:solidFill>
                  <a:srgbClr val="C00000"/>
                </a:solidFill>
              </a:rPr>
              <a:t>. 7. (a) Fees. </a:t>
            </a:r>
            <a:r>
              <a:rPr lang="en-US" b="1" dirty="0"/>
              <a:t>- </a:t>
            </a:r>
            <a:r>
              <a:rPr lang="en-US" dirty="0"/>
              <a:t> </a:t>
            </a:r>
            <a:r>
              <a:rPr lang="en-US" b="1" u="sng" dirty="0"/>
              <a:t>prohibits fees contingent </a:t>
            </a:r>
            <a:r>
              <a:rPr lang="en-US" dirty="0"/>
              <a:t>upon the outcome of the mediation. </a:t>
            </a:r>
            <a:r>
              <a:rPr lang="en-US" i="1" dirty="0"/>
              <a:t>See also </a:t>
            </a:r>
            <a:r>
              <a:rPr lang="en-US" u="sng" dirty="0"/>
              <a:t>MSCM VIII. B. 1.</a:t>
            </a:r>
            <a:r>
              <a:rPr lang="en-US" dirty="0"/>
              <a:t> </a:t>
            </a:r>
          </a:p>
          <a:p>
            <a:pPr>
              <a:buNone/>
            </a:pPr>
            <a:r>
              <a:rPr lang="en-US" dirty="0"/>
              <a:t> </a:t>
            </a:r>
          </a:p>
          <a:p>
            <a:r>
              <a:rPr lang="en-US" b="1" dirty="0">
                <a:solidFill>
                  <a:srgbClr val="C00000"/>
                </a:solidFill>
              </a:rPr>
              <a:t>NOTE</a:t>
            </a:r>
            <a:r>
              <a:rPr lang="en-US" dirty="0"/>
              <a:t>:  </a:t>
            </a:r>
            <a:r>
              <a:rPr lang="en-US" b="1" u="sng" dirty="0">
                <a:solidFill>
                  <a:srgbClr val="C00000"/>
                </a:solidFill>
              </a:rPr>
              <a:t>No Referral Fees </a:t>
            </a:r>
            <a:r>
              <a:rPr lang="en-US" dirty="0"/>
              <a:t>- Can't offer reduced mediation fee in exchange for referrals either.  </a:t>
            </a:r>
            <a:r>
              <a:rPr lang="en-US" b="1" dirty="0">
                <a:solidFill>
                  <a:srgbClr val="C00000"/>
                </a:solidFill>
              </a:rPr>
              <a:t>Rule 114.13 (A) </a:t>
            </a:r>
            <a:r>
              <a:rPr lang="en-US" b="1" dirty="0" err="1">
                <a:solidFill>
                  <a:srgbClr val="C00000"/>
                </a:solidFill>
              </a:rPr>
              <a:t>Subd</a:t>
            </a:r>
            <a:r>
              <a:rPr lang="en-US" b="1" dirty="0">
                <a:solidFill>
                  <a:srgbClr val="C00000"/>
                </a:solidFill>
              </a:rPr>
              <a:t>. 7. (a) </a:t>
            </a:r>
            <a:r>
              <a:rPr lang="en-US" dirty="0"/>
              <a:t>prohibits a neutral from giving or receiving “any commission, rebate, or similar remuneration” for referrals. </a:t>
            </a:r>
            <a:r>
              <a:rPr lang="en-US" u="sng" dirty="0"/>
              <a:t>Model Standards of Conduct </a:t>
            </a:r>
            <a:r>
              <a:rPr lang="en-US" dirty="0"/>
              <a:t>is silent on this issue.</a:t>
            </a:r>
          </a:p>
          <a:p>
            <a:pPr>
              <a:buNone/>
            </a:pPr>
            <a:r>
              <a:rPr lang="en-US" dirty="0"/>
              <a:t>			</a:t>
            </a:r>
          </a:p>
          <a:p>
            <a:pPr>
              <a:buNone/>
            </a:pPr>
            <a:r>
              <a:rPr lang="en-US" dirty="0"/>
              <a:t>				</a:t>
            </a:r>
          </a:p>
        </p:txBody>
      </p:sp>
      <p:pic>
        <p:nvPicPr>
          <p:cNvPr id="7170" name="Picture 2" descr="C:\LocalData\My Pictures\fees.jpg"/>
          <p:cNvPicPr>
            <a:picLocks noChangeAspect="1" noChangeArrowheads="1"/>
          </p:cNvPicPr>
          <p:nvPr/>
        </p:nvPicPr>
        <p:blipFill>
          <a:blip r:embed="rId2"/>
          <a:srcRect/>
          <a:stretch>
            <a:fillRect/>
          </a:stretch>
        </p:blipFill>
        <p:spPr bwMode="auto">
          <a:xfrm>
            <a:off x="4786312" y="5089219"/>
            <a:ext cx="2619375" cy="1743075"/>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b="1" dirty="0"/>
              <a:t>Fees Fully Explained </a:t>
            </a:r>
            <a:r>
              <a:rPr lang="en-US" sz="3200" b="1" i="1" dirty="0">
                <a:solidFill>
                  <a:srgbClr val="C00000"/>
                </a:solidFill>
              </a:rPr>
              <a:t>in Advance &amp; in Writing</a:t>
            </a:r>
          </a:p>
        </p:txBody>
      </p:sp>
      <p:sp>
        <p:nvSpPr>
          <p:cNvPr id="3" name="Content Placeholder 2"/>
          <p:cNvSpPr>
            <a:spLocks noGrp="1"/>
          </p:cNvSpPr>
          <p:nvPr>
            <p:ph sz="quarter" idx="1"/>
          </p:nvPr>
        </p:nvSpPr>
        <p:spPr>
          <a:xfrm>
            <a:off x="990600" y="1600200"/>
            <a:ext cx="10439400" cy="4876800"/>
          </a:xfrm>
        </p:spPr>
        <p:txBody>
          <a:bodyPr>
            <a:normAutofit/>
          </a:bodyPr>
          <a:lstStyle/>
          <a:p>
            <a:r>
              <a:rPr lang="en-US" sz="2400" b="1" u="sng" dirty="0">
                <a:solidFill>
                  <a:srgbClr val="C00000"/>
                </a:solidFill>
              </a:rPr>
              <a:t>Rule 114.13 (A) </a:t>
            </a:r>
            <a:r>
              <a:rPr lang="en-US" sz="2400" b="1" u="sng" dirty="0" err="1">
                <a:solidFill>
                  <a:srgbClr val="C00000"/>
                </a:solidFill>
              </a:rPr>
              <a:t>Subd</a:t>
            </a:r>
            <a:r>
              <a:rPr lang="en-US" sz="2400" b="1" u="sng" dirty="0">
                <a:solidFill>
                  <a:srgbClr val="C00000"/>
                </a:solidFill>
              </a:rPr>
              <a:t>. 7. (a) Fees</a:t>
            </a:r>
            <a:r>
              <a:rPr lang="en-US" sz="2400" b="1" dirty="0">
                <a:solidFill>
                  <a:srgbClr val="C00000"/>
                </a:solidFill>
              </a:rPr>
              <a:t> </a:t>
            </a:r>
            <a:r>
              <a:rPr lang="en-US" sz="2400" dirty="0"/>
              <a:t>provides that “[a] neutral shall fully disclose and explain the basis of compensation, fees and charges to the parties. The parties shall be provided with </a:t>
            </a:r>
            <a:r>
              <a:rPr lang="en-US" sz="2400" b="1" dirty="0"/>
              <a:t>sufficient information about fees at the outset </a:t>
            </a:r>
            <a:r>
              <a:rPr lang="en-US" sz="2400" dirty="0"/>
              <a:t>to determine if they wish to retain the services of the neutral.”</a:t>
            </a:r>
            <a:endParaRPr lang="en-US" sz="2400" i="1" dirty="0"/>
          </a:p>
          <a:p>
            <a:r>
              <a:rPr lang="en-US" sz="2400" b="1" u="sng" dirty="0">
                <a:solidFill>
                  <a:srgbClr val="C00000"/>
                </a:solidFill>
              </a:rPr>
              <a:t>Rule 114.13 (A) </a:t>
            </a:r>
            <a:r>
              <a:rPr lang="en-US" sz="2400" b="1" u="sng" dirty="0" err="1">
                <a:solidFill>
                  <a:srgbClr val="C00000"/>
                </a:solidFill>
              </a:rPr>
              <a:t>Subd</a:t>
            </a:r>
            <a:r>
              <a:rPr lang="en-US" sz="2400" b="1" u="sng" dirty="0">
                <a:solidFill>
                  <a:srgbClr val="C00000"/>
                </a:solidFill>
              </a:rPr>
              <a:t>. 7. (a) Fees</a:t>
            </a:r>
            <a:r>
              <a:rPr lang="en-US" sz="2400" b="1" dirty="0">
                <a:solidFill>
                  <a:srgbClr val="C00000"/>
                </a:solidFill>
              </a:rPr>
              <a:t> </a:t>
            </a:r>
            <a:r>
              <a:rPr lang="en-US" sz="2400" dirty="0"/>
              <a:t>requires that “[t]he fee agreement shall be included in the </a:t>
            </a:r>
            <a:r>
              <a:rPr lang="en-US" sz="2400" b="1" i="1" dirty="0"/>
              <a:t>written agreement</a:t>
            </a:r>
            <a:r>
              <a:rPr lang="en-US" sz="2400" dirty="0"/>
              <a:t> and shall be included in the written agreement and shall be </a:t>
            </a:r>
            <a:r>
              <a:rPr lang="en-US" sz="2400" dirty="0">
                <a:highlight>
                  <a:srgbClr val="FFFF00"/>
                </a:highlight>
              </a:rPr>
              <a:t>consistent with a court order appointing the neutral</a:t>
            </a:r>
            <a:r>
              <a:rPr lang="en-US" sz="2400" dirty="0"/>
              <a:t>.”</a:t>
            </a:r>
          </a:p>
          <a:p>
            <a:endParaRPr lang="en-US" dirty="0"/>
          </a:p>
        </p:txBody>
      </p:sp>
      <p:pic>
        <p:nvPicPr>
          <p:cNvPr id="8195" name="Picture 3" descr="C:\LocalData\My Pictures\images (6).jpg"/>
          <p:cNvPicPr>
            <a:picLocks noChangeAspect="1" noChangeArrowheads="1"/>
          </p:cNvPicPr>
          <p:nvPr/>
        </p:nvPicPr>
        <p:blipFill>
          <a:blip r:embed="rId2"/>
          <a:srcRect/>
          <a:stretch>
            <a:fillRect/>
          </a:stretch>
        </p:blipFill>
        <p:spPr bwMode="auto">
          <a:xfrm>
            <a:off x="5038218" y="4991100"/>
            <a:ext cx="2344163" cy="1638300"/>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F98AF-25DD-4C1D-1E8E-94F82C1609D4}"/>
              </a:ext>
            </a:extLst>
          </p:cNvPr>
          <p:cNvSpPr>
            <a:spLocks noGrp="1"/>
          </p:cNvSpPr>
          <p:nvPr>
            <p:ph type="title"/>
          </p:nvPr>
        </p:nvSpPr>
        <p:spPr>
          <a:xfrm>
            <a:off x="381000" y="228600"/>
            <a:ext cx="11506200" cy="990600"/>
          </a:xfrm>
        </p:spPr>
        <p:txBody>
          <a:bodyPr>
            <a:normAutofit/>
          </a:bodyPr>
          <a:lstStyle/>
          <a:p>
            <a:r>
              <a:rPr lang="en-US" sz="3600" b="1" i="1" dirty="0">
                <a:solidFill>
                  <a:srgbClr val="C00000"/>
                </a:solidFill>
              </a:rPr>
              <a:t>Neutral’s Burden </a:t>
            </a:r>
            <a:r>
              <a:rPr lang="en-US" sz="3600" dirty="0"/>
              <a:t>to Correct Errant Court Order [</a:t>
            </a:r>
            <a:r>
              <a:rPr lang="en-US" sz="3600" dirty="0">
                <a:solidFill>
                  <a:srgbClr val="C00000"/>
                </a:solidFill>
              </a:rPr>
              <a:t>NEW</a:t>
            </a:r>
            <a:r>
              <a:rPr lang="en-US" sz="3600" dirty="0"/>
              <a:t>]</a:t>
            </a:r>
          </a:p>
        </p:txBody>
      </p:sp>
      <p:sp>
        <p:nvSpPr>
          <p:cNvPr id="3" name="Content Placeholder 2">
            <a:extLst>
              <a:ext uri="{FF2B5EF4-FFF2-40B4-BE49-F238E27FC236}">
                <a16:creationId xmlns:a16="http://schemas.microsoft.com/office/drawing/2014/main" id="{A37B7C2C-0E52-1D97-A7A8-C3EF1B969C11}"/>
              </a:ext>
            </a:extLst>
          </p:cNvPr>
          <p:cNvSpPr>
            <a:spLocks noGrp="1"/>
          </p:cNvSpPr>
          <p:nvPr>
            <p:ph sz="quarter" idx="1"/>
          </p:nvPr>
        </p:nvSpPr>
        <p:spPr>
          <a:xfrm>
            <a:off x="533400" y="1600200"/>
            <a:ext cx="11353800" cy="4800600"/>
          </a:xfrm>
        </p:spPr>
        <p:txBody>
          <a:bodyPr>
            <a:noAutofit/>
          </a:bodyPr>
          <a:lstStyle/>
          <a:p>
            <a:r>
              <a:rPr lang="en-US" sz="2800" dirty="0"/>
              <a:t>Signed written agreement must be </a:t>
            </a:r>
            <a:r>
              <a:rPr lang="en-US" sz="2800" dirty="0">
                <a:highlight>
                  <a:srgbClr val="FFFF00"/>
                </a:highlight>
              </a:rPr>
              <a:t>consistent with court order</a:t>
            </a:r>
            <a:r>
              <a:rPr lang="en-US" sz="2800" dirty="0"/>
              <a:t> appointing neutral</a:t>
            </a:r>
          </a:p>
          <a:p>
            <a:pPr marL="0" indent="0">
              <a:buNone/>
            </a:pPr>
            <a:r>
              <a:rPr lang="en-US" sz="2800" dirty="0"/>
              <a:t>                                                         </a:t>
            </a:r>
            <a:r>
              <a:rPr lang="en-US" sz="2800" b="1" i="1" u="sng" dirty="0">
                <a:highlight>
                  <a:srgbClr val="FFFF00"/>
                </a:highlight>
              </a:rPr>
              <a:t>BUT</a:t>
            </a:r>
            <a:r>
              <a:rPr lang="en-US" sz="2800" dirty="0"/>
              <a:t> …</a:t>
            </a:r>
          </a:p>
          <a:p>
            <a:r>
              <a:rPr lang="en-US" sz="2800" dirty="0"/>
              <a:t>If the court requires the Neutral to do something that would violate Rule 114 or other applicable court rules or statutes …</a:t>
            </a:r>
          </a:p>
          <a:p>
            <a:pPr lvl="1"/>
            <a:r>
              <a:rPr lang="en-US" sz="2800" dirty="0"/>
              <a:t>Then the </a:t>
            </a:r>
            <a:r>
              <a:rPr lang="en-US" sz="2800" b="1" i="1" dirty="0">
                <a:highlight>
                  <a:srgbClr val="FFFF00"/>
                </a:highlight>
              </a:rPr>
              <a:t>Neutral must decline or defer appointment</a:t>
            </a:r>
            <a:r>
              <a:rPr lang="en-US" sz="2800" b="1" i="1" dirty="0"/>
              <a:t> </a:t>
            </a:r>
            <a:r>
              <a:rPr lang="en-US" sz="2800" dirty="0"/>
              <a:t>until amendment of the order is obtained</a:t>
            </a:r>
          </a:p>
          <a:p>
            <a:pPr lvl="2"/>
            <a:r>
              <a:rPr lang="en-US" sz="2800" b="1" i="1" u="sng" dirty="0">
                <a:solidFill>
                  <a:schemeClr val="accent1"/>
                </a:solidFill>
              </a:rPr>
              <a:t>Burden is on the neutral </a:t>
            </a:r>
            <a:r>
              <a:rPr lang="en-US" sz="2800" dirty="0"/>
              <a:t>to educate court about neutral’s duties under the rules</a:t>
            </a:r>
          </a:p>
          <a:p>
            <a:r>
              <a:rPr lang="en-US" sz="2800" b="1" dirty="0">
                <a:solidFill>
                  <a:srgbClr val="C00000"/>
                </a:solidFill>
              </a:rPr>
              <a:t>Rule 114.13 (A) </a:t>
            </a:r>
            <a:r>
              <a:rPr lang="en-US" sz="2800" b="1" dirty="0" err="1">
                <a:solidFill>
                  <a:srgbClr val="C00000"/>
                </a:solidFill>
              </a:rPr>
              <a:t>Subd</a:t>
            </a:r>
            <a:r>
              <a:rPr lang="en-US" sz="2800" b="1" dirty="0">
                <a:solidFill>
                  <a:srgbClr val="C00000"/>
                </a:solidFill>
              </a:rPr>
              <a:t>. 7(b)</a:t>
            </a:r>
          </a:p>
        </p:txBody>
      </p:sp>
      <p:pic>
        <p:nvPicPr>
          <p:cNvPr id="12292" name="Picture 4" descr="Wooden Figure, Stones, Struggle For Life">
            <a:extLst>
              <a:ext uri="{FF2B5EF4-FFF2-40B4-BE49-F238E27FC236}">
                <a16:creationId xmlns:a16="http://schemas.microsoft.com/office/drawing/2014/main" id="{07395B6B-DEA3-6416-E8B4-51A15AD0F1B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05800" y="5480255"/>
            <a:ext cx="1676400" cy="1149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5981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949B5-03C0-A4E9-810A-33C47537D0EF}"/>
              </a:ext>
            </a:extLst>
          </p:cNvPr>
          <p:cNvSpPr>
            <a:spLocks noGrp="1"/>
          </p:cNvSpPr>
          <p:nvPr>
            <p:ph type="title"/>
          </p:nvPr>
        </p:nvSpPr>
        <p:spPr/>
        <p:txBody>
          <a:bodyPr>
            <a:normAutofit fontScale="90000"/>
          </a:bodyPr>
          <a:lstStyle/>
          <a:p>
            <a:r>
              <a:rPr lang="en-US" dirty="0"/>
              <a:t>114.13 (A) </a:t>
            </a:r>
            <a:r>
              <a:rPr lang="en-US" dirty="0" err="1"/>
              <a:t>Subd</a:t>
            </a:r>
            <a:r>
              <a:rPr lang="en-US" dirty="0"/>
              <a:t>. 7(a) Fees: </a:t>
            </a:r>
            <a:r>
              <a:rPr lang="en-US" b="1" dirty="0">
                <a:solidFill>
                  <a:srgbClr val="C00000"/>
                </a:solidFill>
              </a:rPr>
              <a:t>Neutral Duties</a:t>
            </a:r>
          </a:p>
        </p:txBody>
      </p:sp>
      <p:sp>
        <p:nvSpPr>
          <p:cNvPr id="3" name="Content Placeholder 2">
            <a:extLst>
              <a:ext uri="{FF2B5EF4-FFF2-40B4-BE49-F238E27FC236}">
                <a16:creationId xmlns:a16="http://schemas.microsoft.com/office/drawing/2014/main" id="{E35E25F7-D897-2F29-24D8-9CC08DB9213C}"/>
              </a:ext>
            </a:extLst>
          </p:cNvPr>
          <p:cNvSpPr>
            <a:spLocks noGrp="1"/>
          </p:cNvSpPr>
          <p:nvPr>
            <p:ph sz="quarter" idx="1"/>
          </p:nvPr>
        </p:nvSpPr>
        <p:spPr>
          <a:xfrm>
            <a:off x="816864" y="1600200"/>
            <a:ext cx="10871200" cy="4809564"/>
          </a:xfrm>
        </p:spPr>
        <p:txBody>
          <a:bodyPr>
            <a:normAutofit/>
          </a:bodyPr>
          <a:lstStyle/>
          <a:p>
            <a:r>
              <a:rPr lang="en-US" dirty="0"/>
              <a:t>“The fee agreement shall be included in the </a:t>
            </a:r>
            <a:r>
              <a:rPr lang="en-US" dirty="0">
                <a:highlight>
                  <a:srgbClr val="FFFF00"/>
                </a:highlight>
              </a:rPr>
              <a:t>written agreement</a:t>
            </a:r>
            <a:r>
              <a:rPr lang="en-US" dirty="0"/>
              <a:t>…”</a:t>
            </a:r>
          </a:p>
          <a:p>
            <a:r>
              <a:rPr lang="en-US" dirty="0"/>
              <a:t>“A Neutral shall establish a protocol for regularly </a:t>
            </a:r>
            <a:r>
              <a:rPr lang="en-US" dirty="0">
                <a:highlight>
                  <a:srgbClr val="FFFF00"/>
                </a:highlight>
              </a:rPr>
              <a:t>advising parties on the status of their account</a:t>
            </a:r>
            <a:r>
              <a:rPr lang="en-US" dirty="0"/>
              <a:t> and requesting payment of fees.”</a:t>
            </a:r>
          </a:p>
          <a:p>
            <a:r>
              <a:rPr lang="en-US" dirty="0"/>
              <a:t>Neutral may withdraw, proceed or postpone if one party does not pay the fee and no other party covers the fee.</a:t>
            </a:r>
          </a:p>
          <a:p>
            <a:r>
              <a:rPr lang="en-US" dirty="0"/>
              <a:t>“…the </a:t>
            </a:r>
            <a:r>
              <a:rPr lang="en-US" dirty="0">
                <a:highlight>
                  <a:srgbClr val="FFFF00"/>
                </a:highlight>
              </a:rPr>
              <a:t>Neutral shall not refuse participation</a:t>
            </a:r>
            <a:r>
              <a:rPr lang="en-US" dirty="0"/>
              <a:t> by any party based on payment status.” </a:t>
            </a:r>
          </a:p>
          <a:p>
            <a:r>
              <a:rPr lang="en-US" dirty="0"/>
              <a:t>Neutral shall </a:t>
            </a:r>
            <a:r>
              <a:rPr lang="en-US" dirty="0">
                <a:highlight>
                  <a:srgbClr val="FFFF00"/>
                </a:highlight>
              </a:rPr>
              <a:t>return any unearned fees</a:t>
            </a:r>
            <a:r>
              <a:rPr lang="en-US" dirty="0"/>
              <a:t>. </a:t>
            </a:r>
          </a:p>
          <a:p>
            <a:r>
              <a:rPr lang="en-US" dirty="0">
                <a:solidFill>
                  <a:schemeClr val="accent1"/>
                </a:solidFill>
              </a:rPr>
              <a:t>NEW</a:t>
            </a:r>
            <a:endParaRPr lang="en-US" dirty="0"/>
          </a:p>
        </p:txBody>
      </p:sp>
      <p:pic>
        <p:nvPicPr>
          <p:cNvPr id="4" name="Picture 6" descr="pila de monedas en tarifas de palabras - fees fotografías e imágenes de stock">
            <a:extLst>
              <a:ext uri="{FF2B5EF4-FFF2-40B4-BE49-F238E27FC236}">
                <a16:creationId xmlns:a16="http://schemas.microsoft.com/office/drawing/2014/main" id="{4BDAC450-65BD-4B82-6C15-C6C9835E11D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34400" y="5029200"/>
            <a:ext cx="2514600" cy="1380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5928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8C0DC-2050-6402-C315-C5CFB84373B2}"/>
              </a:ext>
            </a:extLst>
          </p:cNvPr>
          <p:cNvSpPr>
            <a:spLocks noGrp="1"/>
          </p:cNvSpPr>
          <p:nvPr>
            <p:ph type="title"/>
          </p:nvPr>
        </p:nvSpPr>
        <p:spPr>
          <a:xfrm>
            <a:off x="812800" y="273050"/>
            <a:ext cx="10769600" cy="869950"/>
          </a:xfrm>
        </p:spPr>
        <p:txBody>
          <a:bodyPr anchor="ctr">
            <a:normAutofit fontScale="90000"/>
          </a:bodyPr>
          <a:lstStyle/>
          <a:p>
            <a:pPr>
              <a:lnSpc>
                <a:spcPct val="90000"/>
              </a:lnSpc>
            </a:pPr>
            <a:r>
              <a:rPr lang="en-US" sz="3700" dirty="0"/>
              <a:t>Agreements for ADR Services/Fees Must Be </a:t>
            </a:r>
            <a:r>
              <a:rPr lang="en-US" sz="3700" b="1" i="1" u="sng" dirty="0"/>
              <a:t>in Writing</a:t>
            </a:r>
          </a:p>
        </p:txBody>
      </p:sp>
      <p:sp>
        <p:nvSpPr>
          <p:cNvPr id="3" name="Content Placeholder 2">
            <a:extLst>
              <a:ext uri="{FF2B5EF4-FFF2-40B4-BE49-F238E27FC236}">
                <a16:creationId xmlns:a16="http://schemas.microsoft.com/office/drawing/2014/main" id="{3082A82C-5A82-2E13-807E-6344AE0A2D3A}"/>
              </a:ext>
            </a:extLst>
          </p:cNvPr>
          <p:cNvSpPr>
            <a:spLocks noGrp="1"/>
          </p:cNvSpPr>
          <p:nvPr>
            <p:ph type="body" idx="2"/>
          </p:nvPr>
        </p:nvSpPr>
        <p:spPr>
          <a:xfrm>
            <a:off x="812800" y="1752600"/>
            <a:ext cx="2133600" cy="4343400"/>
          </a:xfrm>
        </p:spPr>
        <p:txBody>
          <a:bodyPr>
            <a:normAutofit/>
          </a:bodyPr>
          <a:lstStyle/>
          <a:p>
            <a:r>
              <a:rPr lang="en-US" b="1" u="sng" dirty="0"/>
              <a:t>Rule 114.13 (A) </a:t>
            </a:r>
            <a:r>
              <a:rPr lang="en-US" b="1" u="sng" dirty="0" err="1"/>
              <a:t>Subd</a:t>
            </a:r>
            <a:r>
              <a:rPr lang="en-US" b="1" u="sng" dirty="0"/>
              <a:t>. 7. (b): </a:t>
            </a:r>
            <a:r>
              <a:rPr lang="en-US" u="sng" dirty="0"/>
              <a:t>Written</a:t>
            </a:r>
            <a:r>
              <a:rPr lang="en-US" dirty="0"/>
              <a:t> agreements for ADR services are required in “court-annexed” matters – including:</a:t>
            </a:r>
            <a:endParaRPr lang="en-US" b="1" u="sng" dirty="0"/>
          </a:p>
        </p:txBody>
      </p:sp>
      <p:pic>
        <p:nvPicPr>
          <p:cNvPr id="4" name="Content Placeholder 3" descr="A screenshot of a computer&#10;&#10;Description automatically generated with low confidence">
            <a:extLst>
              <a:ext uri="{FF2B5EF4-FFF2-40B4-BE49-F238E27FC236}">
                <a16:creationId xmlns:a16="http://schemas.microsoft.com/office/drawing/2014/main" id="{CDEC2376-5F9E-B9E5-D344-6C5FD1D90533}"/>
              </a:ext>
            </a:extLst>
          </p:cNvPr>
          <p:cNvPicPr>
            <a:picLocks noChangeAspect="1"/>
          </p:cNvPicPr>
          <p:nvPr/>
        </p:nvPicPr>
        <p:blipFill>
          <a:blip r:embed="rId2"/>
          <a:stretch>
            <a:fillRect/>
          </a:stretch>
        </p:blipFill>
        <p:spPr>
          <a:xfrm>
            <a:off x="3699831" y="1769125"/>
            <a:ext cx="7645400" cy="4778376"/>
          </a:xfrm>
          <a:prstGeom prst="rect">
            <a:avLst/>
          </a:prstGeom>
          <a:noFill/>
        </p:spPr>
      </p:pic>
    </p:spTree>
    <p:extLst>
      <p:ext uri="{BB962C8B-B14F-4D97-AF65-F5344CB8AC3E}">
        <p14:creationId xmlns:p14="http://schemas.microsoft.com/office/powerpoint/2010/main" val="24014459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95A50-095E-5AE0-BEEB-966382DF570E}"/>
              </a:ext>
            </a:extLst>
          </p:cNvPr>
          <p:cNvSpPr>
            <a:spLocks noGrp="1"/>
          </p:cNvSpPr>
          <p:nvPr>
            <p:ph type="title"/>
          </p:nvPr>
        </p:nvSpPr>
        <p:spPr/>
        <p:txBody>
          <a:bodyPr/>
          <a:lstStyle/>
          <a:p>
            <a:r>
              <a:rPr lang="en-US" dirty="0"/>
              <a:t>Mediator Tip: Conform Your Agreements</a:t>
            </a:r>
          </a:p>
        </p:txBody>
      </p:sp>
      <p:sp>
        <p:nvSpPr>
          <p:cNvPr id="3" name="Content Placeholder 2">
            <a:extLst>
              <a:ext uri="{FF2B5EF4-FFF2-40B4-BE49-F238E27FC236}">
                <a16:creationId xmlns:a16="http://schemas.microsoft.com/office/drawing/2014/main" id="{86F9C4DB-C15D-7AE0-5504-D0D151CD66AD}"/>
              </a:ext>
            </a:extLst>
          </p:cNvPr>
          <p:cNvSpPr>
            <a:spLocks noGrp="1"/>
          </p:cNvSpPr>
          <p:nvPr>
            <p:ph sz="quarter" idx="1"/>
          </p:nvPr>
        </p:nvSpPr>
        <p:spPr/>
        <p:txBody>
          <a:bodyPr/>
          <a:lstStyle/>
          <a:p>
            <a:r>
              <a:rPr lang="en-US" dirty="0"/>
              <a:t>Remember: Requirements only apply in Minnesota State Court matters</a:t>
            </a:r>
          </a:p>
          <a:p>
            <a:r>
              <a:rPr lang="en-US" dirty="0"/>
              <a:t>Consider what provisions might work in both court-annexed and other matters</a:t>
            </a:r>
          </a:p>
          <a:p>
            <a:r>
              <a:rPr lang="en-US" dirty="0"/>
              <a:t>Many of the requirements reflect your Rule 114 ethical obligations</a:t>
            </a:r>
          </a:p>
          <a:p>
            <a:r>
              <a:rPr lang="en-US" dirty="0"/>
              <a:t>Rule 114.13 A. </a:t>
            </a:r>
            <a:r>
              <a:rPr lang="en-US" dirty="0" err="1"/>
              <a:t>Subd</a:t>
            </a:r>
            <a:r>
              <a:rPr lang="en-US" dirty="0"/>
              <a:t>. 7(b)(7) (A) through (D) incorporates what is already considered “best practice” to include in Agreements to Mediate to ensure enforceability. See </a:t>
            </a:r>
            <a:r>
              <a:rPr lang="en-US" dirty="0">
                <a:highlight>
                  <a:srgbClr val="FFFF00"/>
                </a:highlight>
              </a:rPr>
              <a:t>Minnesota Civil Mediation Act</a:t>
            </a:r>
            <a:endParaRPr lang="en-US" dirty="0"/>
          </a:p>
        </p:txBody>
      </p:sp>
      <p:pic>
        <p:nvPicPr>
          <p:cNvPr id="4" name="Picture 3">
            <a:extLst>
              <a:ext uri="{FF2B5EF4-FFF2-40B4-BE49-F238E27FC236}">
                <a16:creationId xmlns:a16="http://schemas.microsoft.com/office/drawing/2014/main" id="{20CE205E-17EF-6659-2BDF-A8598D925065}"/>
              </a:ext>
            </a:extLst>
          </p:cNvPr>
          <p:cNvPicPr>
            <a:picLocks noChangeAspect="1"/>
          </p:cNvPicPr>
          <p:nvPr/>
        </p:nvPicPr>
        <p:blipFill>
          <a:blip r:embed="rId2"/>
          <a:stretch>
            <a:fillRect/>
          </a:stretch>
        </p:blipFill>
        <p:spPr>
          <a:xfrm>
            <a:off x="5181600" y="5553147"/>
            <a:ext cx="1692174" cy="1085706"/>
          </a:xfrm>
          <a:prstGeom prst="rect">
            <a:avLst/>
          </a:prstGeom>
        </p:spPr>
      </p:pic>
    </p:spTree>
    <p:extLst>
      <p:ext uri="{BB962C8B-B14F-4D97-AF65-F5344CB8AC3E}">
        <p14:creationId xmlns:p14="http://schemas.microsoft.com/office/powerpoint/2010/main" val="22184635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b="1" dirty="0"/>
              <a:t>Written Statement of Qualifications </a:t>
            </a:r>
            <a:r>
              <a:rPr lang="en-US" sz="2800" b="1" i="1" dirty="0">
                <a:solidFill>
                  <a:srgbClr val="C00000"/>
                </a:solidFill>
              </a:rPr>
              <a:t>in Advance</a:t>
            </a:r>
            <a:endParaRPr lang="en-US" sz="2800" i="1" dirty="0">
              <a:solidFill>
                <a:srgbClr val="C00000"/>
              </a:solidFill>
            </a:endParaRPr>
          </a:p>
        </p:txBody>
      </p:sp>
      <p:sp>
        <p:nvSpPr>
          <p:cNvPr id="3" name="Content Placeholder 2"/>
          <p:cNvSpPr>
            <a:spLocks noGrp="1"/>
          </p:cNvSpPr>
          <p:nvPr>
            <p:ph sz="quarter" idx="1"/>
          </p:nvPr>
        </p:nvSpPr>
        <p:spPr>
          <a:xfrm>
            <a:off x="1219200" y="1828800"/>
            <a:ext cx="9906000" cy="4419600"/>
          </a:xfrm>
        </p:spPr>
        <p:txBody>
          <a:bodyPr>
            <a:normAutofit/>
          </a:bodyPr>
          <a:lstStyle/>
          <a:p>
            <a:pPr marL="0" indent="0">
              <a:buNone/>
            </a:pPr>
            <a:r>
              <a:rPr lang="en-US" b="1" u="sng" dirty="0">
                <a:solidFill>
                  <a:schemeClr val="accent1"/>
                </a:solidFill>
              </a:rPr>
              <a:t>Rule 114.13 (A) </a:t>
            </a:r>
            <a:r>
              <a:rPr lang="en-US" b="1" u="sng" dirty="0" err="1">
                <a:solidFill>
                  <a:schemeClr val="accent1"/>
                </a:solidFill>
              </a:rPr>
              <a:t>Subd</a:t>
            </a:r>
            <a:r>
              <a:rPr lang="en-US" b="1" u="sng" dirty="0">
                <a:solidFill>
                  <a:schemeClr val="accent1"/>
                </a:solidFill>
              </a:rPr>
              <a:t>. 3. Competence</a:t>
            </a:r>
            <a:r>
              <a:rPr lang="en-US" b="1" dirty="0">
                <a:solidFill>
                  <a:schemeClr val="accent1"/>
                </a:solidFill>
              </a:rPr>
              <a:t> </a:t>
            </a:r>
            <a:r>
              <a:rPr lang="en-US" dirty="0"/>
              <a:t>“No individual may act as a Neutral for compensation without providing the individuals to the conflict with a written statement of qualifications </a:t>
            </a:r>
            <a:r>
              <a:rPr lang="en-US" dirty="0">
                <a:highlight>
                  <a:srgbClr val="FFFF00"/>
                </a:highlight>
              </a:rPr>
              <a:t>prior to beginning services</a:t>
            </a:r>
            <a:r>
              <a:rPr lang="en-US" dirty="0"/>
              <a:t>.” 				</a:t>
            </a:r>
          </a:p>
          <a:p>
            <a:pPr>
              <a:buNone/>
            </a:pPr>
            <a:r>
              <a:rPr lang="en-US" dirty="0"/>
              <a:t>					</a:t>
            </a:r>
          </a:p>
        </p:txBody>
      </p:sp>
      <p:pic>
        <p:nvPicPr>
          <p:cNvPr id="9218" name="Picture 2" descr="C:\LocalData\My Pictures\images (7).jpg"/>
          <p:cNvPicPr>
            <a:picLocks noChangeAspect="1" noChangeArrowheads="1"/>
          </p:cNvPicPr>
          <p:nvPr/>
        </p:nvPicPr>
        <p:blipFill>
          <a:blip r:embed="rId3"/>
          <a:srcRect/>
          <a:stretch>
            <a:fillRect/>
          </a:stretch>
        </p:blipFill>
        <p:spPr bwMode="auto">
          <a:xfrm>
            <a:off x="4686300" y="4267200"/>
            <a:ext cx="2819400" cy="2234526"/>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92256-B089-C4AE-0237-E1E46A0DE3AB}"/>
              </a:ext>
            </a:extLst>
          </p:cNvPr>
          <p:cNvSpPr>
            <a:spLocks noGrp="1"/>
          </p:cNvSpPr>
          <p:nvPr>
            <p:ph type="title"/>
          </p:nvPr>
        </p:nvSpPr>
        <p:spPr>
          <a:xfrm>
            <a:off x="381000" y="152400"/>
            <a:ext cx="11506200" cy="1104900"/>
          </a:xfrm>
        </p:spPr>
        <p:txBody>
          <a:bodyPr>
            <a:normAutofit/>
          </a:bodyPr>
          <a:lstStyle/>
          <a:p>
            <a:r>
              <a:rPr lang="en-US" sz="3600" b="1" dirty="0"/>
              <a:t>MN Civil Mediation Act: </a:t>
            </a:r>
            <a:r>
              <a:rPr lang="en-US" sz="3600" b="1" dirty="0">
                <a:solidFill>
                  <a:srgbClr val="C00000"/>
                </a:solidFill>
              </a:rPr>
              <a:t>Statement of Qualifications</a:t>
            </a:r>
          </a:p>
        </p:txBody>
      </p:sp>
      <p:sp>
        <p:nvSpPr>
          <p:cNvPr id="3" name="Content Placeholder 2">
            <a:extLst>
              <a:ext uri="{FF2B5EF4-FFF2-40B4-BE49-F238E27FC236}">
                <a16:creationId xmlns:a16="http://schemas.microsoft.com/office/drawing/2014/main" id="{C73E35E7-C27D-EC8F-EFAA-D443EBC59914}"/>
              </a:ext>
            </a:extLst>
          </p:cNvPr>
          <p:cNvSpPr>
            <a:spLocks noGrp="1"/>
          </p:cNvSpPr>
          <p:nvPr>
            <p:ph sz="quarter" idx="1"/>
          </p:nvPr>
        </p:nvSpPr>
        <p:spPr/>
        <p:txBody>
          <a:bodyPr/>
          <a:lstStyle/>
          <a:p>
            <a:r>
              <a:rPr lang="en-US" dirty="0"/>
              <a:t>“No individual may act as a mediator pursuant to the Minnesota Civil Mediation Act for compensation without providing the individuals to the conflict with a written statement of qualifications </a:t>
            </a:r>
            <a:r>
              <a:rPr lang="en-US" dirty="0">
                <a:highlight>
                  <a:srgbClr val="FFFF00"/>
                </a:highlight>
              </a:rPr>
              <a:t>prior to </a:t>
            </a:r>
            <a:r>
              <a:rPr lang="en-US" dirty="0"/>
              <a:t>beginning mediation.  The statement shall describe the educational background and relevant training and experience in the field.”</a:t>
            </a:r>
          </a:p>
          <a:p>
            <a:r>
              <a:rPr lang="en-US" dirty="0"/>
              <a:t>Minn. Stat. 572.37 Presentation of Mediator to Public.</a:t>
            </a:r>
          </a:p>
        </p:txBody>
      </p:sp>
      <p:pic>
        <p:nvPicPr>
          <p:cNvPr id="4" name="Picture 2" descr="C:\LocalData\My Pictures\images (7).jpg">
            <a:extLst>
              <a:ext uri="{FF2B5EF4-FFF2-40B4-BE49-F238E27FC236}">
                <a16:creationId xmlns:a16="http://schemas.microsoft.com/office/drawing/2014/main" id="{8817A693-2A2D-2BDD-E544-ED6176254DD3}"/>
              </a:ext>
            </a:extLst>
          </p:cNvPr>
          <p:cNvPicPr>
            <a:picLocks noChangeAspect="1" noChangeArrowheads="1"/>
          </p:cNvPicPr>
          <p:nvPr/>
        </p:nvPicPr>
        <p:blipFill>
          <a:blip r:embed="rId2"/>
          <a:srcRect/>
          <a:stretch>
            <a:fillRect/>
          </a:stretch>
        </p:blipFill>
        <p:spPr bwMode="auto">
          <a:xfrm>
            <a:off x="4800600" y="4495800"/>
            <a:ext cx="2667000" cy="2113741"/>
          </a:xfrm>
          <a:prstGeom prst="rect">
            <a:avLst/>
          </a:prstGeom>
          <a:noFill/>
        </p:spPr>
      </p:pic>
    </p:spTree>
    <p:extLst>
      <p:ext uri="{BB962C8B-B14F-4D97-AF65-F5344CB8AC3E}">
        <p14:creationId xmlns:p14="http://schemas.microsoft.com/office/powerpoint/2010/main" val="36683926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A50D9-9145-C3C8-12F1-C9DC25A51887}"/>
              </a:ext>
            </a:extLst>
          </p:cNvPr>
          <p:cNvSpPr>
            <a:spLocks noGrp="1"/>
          </p:cNvSpPr>
          <p:nvPr>
            <p:ph type="title"/>
          </p:nvPr>
        </p:nvSpPr>
        <p:spPr>
          <a:xfrm>
            <a:off x="457200" y="228600"/>
            <a:ext cx="11353800" cy="990600"/>
          </a:xfrm>
        </p:spPr>
        <p:txBody>
          <a:bodyPr>
            <a:normAutofit/>
          </a:bodyPr>
          <a:lstStyle/>
          <a:p>
            <a:r>
              <a:rPr lang="en-US" sz="3600" b="1" dirty="0"/>
              <a:t>Rule 114</a:t>
            </a:r>
            <a:r>
              <a:rPr lang="en-US" sz="3600" dirty="0"/>
              <a:t>: </a:t>
            </a:r>
            <a:r>
              <a:rPr lang="en-US" sz="3600" b="1" i="1" dirty="0">
                <a:solidFill>
                  <a:schemeClr val="accent1"/>
                </a:solidFill>
              </a:rPr>
              <a:t>Not applicable </a:t>
            </a:r>
            <a:r>
              <a:rPr lang="en-US" sz="3600" dirty="0"/>
              <a:t>in “</a:t>
            </a:r>
            <a:r>
              <a:rPr lang="en-US" sz="3600" b="1" u="sng" dirty="0"/>
              <a:t>non-court contexts</a:t>
            </a:r>
            <a:r>
              <a:rPr lang="en-US" sz="3600" dirty="0"/>
              <a:t>”</a:t>
            </a:r>
          </a:p>
        </p:txBody>
      </p:sp>
      <p:sp>
        <p:nvSpPr>
          <p:cNvPr id="3" name="Content Placeholder 2">
            <a:extLst>
              <a:ext uri="{FF2B5EF4-FFF2-40B4-BE49-F238E27FC236}">
                <a16:creationId xmlns:a16="http://schemas.microsoft.com/office/drawing/2014/main" id="{BBFCEC6C-82D5-FA2D-1438-400F6AD087F7}"/>
              </a:ext>
            </a:extLst>
          </p:cNvPr>
          <p:cNvSpPr>
            <a:spLocks noGrp="1"/>
          </p:cNvSpPr>
          <p:nvPr>
            <p:ph sz="quarter" idx="1"/>
          </p:nvPr>
        </p:nvSpPr>
        <p:spPr/>
        <p:txBody>
          <a:bodyPr/>
          <a:lstStyle/>
          <a:p>
            <a:r>
              <a:rPr lang="en-US" sz="3200" dirty="0"/>
              <a:t>“Rule 114 governs ADR as a tool of managing pending litigation.  The procedures employed may mirror those available to resolve disputes wholly outside the court-based litigation process, but </a:t>
            </a:r>
            <a:r>
              <a:rPr lang="en-US" sz="3200" dirty="0">
                <a:highlight>
                  <a:srgbClr val="FFFF00"/>
                </a:highlight>
              </a:rPr>
              <a:t>Rule 114 does not govern ADR in those non-court contexts</a:t>
            </a:r>
            <a:r>
              <a:rPr lang="en-US" sz="3200" dirty="0"/>
              <a:t>.”</a:t>
            </a:r>
          </a:p>
          <a:p>
            <a:pPr lvl="1"/>
            <a:r>
              <a:rPr lang="en-US" sz="2800" b="1" dirty="0">
                <a:solidFill>
                  <a:schemeClr val="accent1"/>
                </a:solidFill>
              </a:rPr>
              <a:t>Rule 114.01 Applicability</a:t>
            </a:r>
            <a:r>
              <a:rPr lang="en-US" sz="2800" dirty="0"/>
              <a:t>, Advisory Committee Comments – 2022 Amendments</a:t>
            </a:r>
          </a:p>
        </p:txBody>
      </p:sp>
    </p:spTree>
    <p:extLst>
      <p:ext uri="{BB962C8B-B14F-4D97-AF65-F5344CB8AC3E}">
        <p14:creationId xmlns:p14="http://schemas.microsoft.com/office/powerpoint/2010/main" val="25561496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70BFC-EEA8-72BF-DFB9-85F14E4DF6C6}"/>
              </a:ext>
            </a:extLst>
          </p:cNvPr>
          <p:cNvSpPr>
            <a:spLocks noGrp="1"/>
          </p:cNvSpPr>
          <p:nvPr>
            <p:ph type="title"/>
          </p:nvPr>
        </p:nvSpPr>
        <p:spPr/>
        <p:txBody>
          <a:bodyPr/>
          <a:lstStyle/>
          <a:p>
            <a:r>
              <a:rPr lang="en-US" dirty="0"/>
              <a:t>Practice Tip: Not “Court-Annexed”?</a:t>
            </a:r>
          </a:p>
        </p:txBody>
      </p:sp>
      <p:sp>
        <p:nvSpPr>
          <p:cNvPr id="3" name="Content Placeholder 2">
            <a:extLst>
              <a:ext uri="{FF2B5EF4-FFF2-40B4-BE49-F238E27FC236}">
                <a16:creationId xmlns:a16="http://schemas.microsoft.com/office/drawing/2014/main" id="{760DAF23-9616-E569-20ED-7A46F77F32F0}"/>
              </a:ext>
            </a:extLst>
          </p:cNvPr>
          <p:cNvSpPr>
            <a:spLocks noGrp="1"/>
          </p:cNvSpPr>
          <p:nvPr>
            <p:ph sz="quarter" idx="1"/>
          </p:nvPr>
        </p:nvSpPr>
        <p:spPr/>
        <p:txBody>
          <a:bodyPr>
            <a:normAutofit fontScale="85000" lnSpcReduction="20000"/>
          </a:bodyPr>
          <a:lstStyle/>
          <a:p>
            <a:r>
              <a:rPr lang="en-US" dirty="0"/>
              <a:t>Fees – no requirements from Rule 114</a:t>
            </a:r>
          </a:p>
          <a:p>
            <a:r>
              <a:rPr lang="en-US" dirty="0"/>
              <a:t>Written Agreements – no requirements from Rule 114 </a:t>
            </a:r>
          </a:p>
          <a:p>
            <a:r>
              <a:rPr lang="en-US" dirty="0"/>
              <a:t>Statement of Qualifications – no requirements from Rule 114</a:t>
            </a:r>
          </a:p>
          <a:p>
            <a:endParaRPr lang="en-US" dirty="0"/>
          </a:p>
          <a:p>
            <a:r>
              <a:rPr lang="en-US" b="1" i="1" u="sng" dirty="0">
                <a:highlight>
                  <a:srgbClr val="FFFF00"/>
                </a:highlight>
              </a:rPr>
              <a:t>CONSIDER </a:t>
            </a:r>
          </a:p>
          <a:p>
            <a:pPr lvl="1"/>
            <a:r>
              <a:rPr lang="en-US" dirty="0"/>
              <a:t>MN Civil Mediation Act requirements – “written agreement” to mediate; “written statement of qualifications” </a:t>
            </a:r>
          </a:p>
          <a:p>
            <a:pPr lvl="1"/>
            <a:r>
              <a:rPr lang="en-US" dirty="0"/>
              <a:t>Model Standards of Conduct for Mediators – “fee arrangement should be in writing” e.g., MSCM STD VIII. A. 2.</a:t>
            </a:r>
          </a:p>
          <a:p>
            <a:pPr lvl="1"/>
            <a:r>
              <a:rPr lang="en-US" dirty="0"/>
              <a:t>Best Practices</a:t>
            </a:r>
          </a:p>
          <a:p>
            <a:pPr lvl="1"/>
            <a:r>
              <a:rPr lang="en-US" dirty="0"/>
              <a:t>Consistency across your own ADR practice</a:t>
            </a:r>
          </a:p>
          <a:p>
            <a:pPr lvl="1"/>
            <a:r>
              <a:rPr lang="en-US" dirty="0"/>
              <a:t>Possibility that the matter may become court-annexed in the near future</a:t>
            </a:r>
          </a:p>
        </p:txBody>
      </p:sp>
    </p:spTree>
    <p:extLst>
      <p:ext uri="{BB962C8B-B14F-4D97-AF65-F5344CB8AC3E}">
        <p14:creationId xmlns:p14="http://schemas.microsoft.com/office/powerpoint/2010/main" val="7386073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70EA9D-1566-8832-6729-28EC261FD7DE}"/>
              </a:ext>
            </a:extLst>
          </p:cNvPr>
          <p:cNvSpPr>
            <a:spLocks noGrp="1"/>
          </p:cNvSpPr>
          <p:nvPr>
            <p:ph type="body" idx="1"/>
          </p:nvPr>
        </p:nvSpPr>
        <p:spPr/>
        <p:txBody>
          <a:bodyPr/>
          <a:lstStyle/>
          <a:p>
            <a:endParaRPr lang="en-US"/>
          </a:p>
        </p:txBody>
      </p:sp>
      <p:sp>
        <p:nvSpPr>
          <p:cNvPr id="3" name="Title 2">
            <a:extLst>
              <a:ext uri="{FF2B5EF4-FFF2-40B4-BE49-F238E27FC236}">
                <a16:creationId xmlns:a16="http://schemas.microsoft.com/office/drawing/2014/main" id="{29DD6DC9-62E5-898F-0561-E42B3F5C56FD}"/>
              </a:ext>
            </a:extLst>
          </p:cNvPr>
          <p:cNvSpPr>
            <a:spLocks noGrp="1"/>
          </p:cNvSpPr>
          <p:nvPr>
            <p:ph type="title"/>
          </p:nvPr>
        </p:nvSpPr>
        <p:spPr/>
        <p:txBody>
          <a:bodyPr/>
          <a:lstStyle/>
          <a:p>
            <a:r>
              <a:rPr lang="en-US" dirty="0"/>
              <a:t>Unrepresented Parties</a:t>
            </a:r>
          </a:p>
        </p:txBody>
      </p:sp>
      <p:pic>
        <p:nvPicPr>
          <p:cNvPr id="4" name="Picture 2" descr="tratando de salvar una relación - mediator fotografías e imágenes de stock">
            <a:extLst>
              <a:ext uri="{FF2B5EF4-FFF2-40B4-BE49-F238E27FC236}">
                <a16:creationId xmlns:a16="http://schemas.microsoft.com/office/drawing/2014/main" id="{AA1CF6C3-D1CE-6902-72D3-E9EF0B7141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422" r="1930" b="2"/>
          <a:stretch/>
        </p:blipFill>
        <p:spPr bwMode="auto">
          <a:xfrm>
            <a:off x="4265976" y="3016852"/>
            <a:ext cx="3660048" cy="3229454"/>
          </a:xfrm>
          <a:prstGeom prst="rect">
            <a:avLst/>
          </a:prstGeom>
          <a:solidFill>
            <a:srgbClr val="FFFFFF"/>
          </a:solidFill>
        </p:spPr>
      </p:pic>
    </p:spTree>
    <p:extLst>
      <p:ext uri="{BB962C8B-B14F-4D97-AF65-F5344CB8AC3E}">
        <p14:creationId xmlns:p14="http://schemas.microsoft.com/office/powerpoint/2010/main" val="29731508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 Mediator’s Introduction</a:t>
            </a:r>
          </a:p>
        </p:txBody>
      </p:sp>
      <p:sp>
        <p:nvSpPr>
          <p:cNvPr id="3" name="Content Placeholder 2"/>
          <p:cNvSpPr>
            <a:spLocks noGrp="1"/>
          </p:cNvSpPr>
          <p:nvPr>
            <p:ph sz="quarter" idx="1"/>
          </p:nvPr>
        </p:nvSpPr>
        <p:spPr/>
        <p:txBody>
          <a:bodyPr/>
          <a:lstStyle/>
          <a:p>
            <a:pPr>
              <a:buNone/>
            </a:pPr>
            <a:r>
              <a:rPr lang="en-US" dirty="0"/>
              <a:t>At the beginning of a court-annexed mediation, the mediator introduces herself to the parties - one of whom is unrepresented - by saying that she is a lawyer with over 20 years of practice in housing law, handling many matters both large and small and, accordingly, has a lot of experience pertinent to the dispute.  </a:t>
            </a:r>
          </a:p>
        </p:txBody>
      </p:sp>
      <p:pic>
        <p:nvPicPr>
          <p:cNvPr id="4" name="Picture 3" descr="imagesCAK58M2O.jpg"/>
          <p:cNvPicPr>
            <a:picLocks noChangeAspect="1"/>
          </p:cNvPicPr>
          <p:nvPr/>
        </p:nvPicPr>
        <p:blipFill>
          <a:blip r:embed="rId3"/>
          <a:stretch>
            <a:fillRect/>
          </a:stretch>
        </p:blipFill>
        <p:spPr>
          <a:xfrm>
            <a:off x="6172201" y="4343400"/>
            <a:ext cx="2916237" cy="2137090"/>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1066800" y="274638"/>
            <a:ext cx="9880600" cy="990600"/>
          </a:xfrm>
        </p:spPr>
        <p:txBody>
          <a:bodyPr>
            <a:noAutofit/>
          </a:bodyPr>
          <a:lstStyle/>
          <a:p>
            <a:r>
              <a:rPr lang="en-US" sz="3200" dirty="0"/>
              <a:t>7. Does this introduction raise any ethical issues?</a:t>
            </a:r>
          </a:p>
        </p:txBody>
      </p:sp>
      <p:sp>
        <p:nvSpPr>
          <p:cNvPr id="3" name="TPAnswers"/>
          <p:cNvSpPr>
            <a:spLocks noGrp="1"/>
          </p:cNvSpPr>
          <p:nvPr>
            <p:ph type="body" idx="1"/>
            <p:custDataLst>
              <p:tags r:id="rId2"/>
            </p:custDataLst>
          </p:nvPr>
        </p:nvSpPr>
        <p:spPr>
          <a:xfrm>
            <a:off x="1295400" y="1600200"/>
            <a:ext cx="9334500" cy="4526280"/>
          </a:xfrm>
        </p:spPr>
        <p:txBody>
          <a:bodyPr>
            <a:normAutofit/>
          </a:bodyPr>
          <a:lstStyle/>
          <a:p>
            <a:pPr marL="514350" indent="-514350">
              <a:buFont typeface="+mj-lt"/>
              <a:buAutoNum type="alphaLcPeriod"/>
            </a:pPr>
            <a:r>
              <a:rPr lang="en-US" sz="3200" dirty="0"/>
              <a:t>No, it is all true and assures the parties of her competence.</a:t>
            </a:r>
          </a:p>
          <a:p>
            <a:pPr marL="514350" indent="-514350">
              <a:buFont typeface="+mj-lt"/>
              <a:buAutoNum type="alphaLcPeriod"/>
            </a:pPr>
            <a:r>
              <a:rPr lang="en-US" sz="3200" dirty="0"/>
              <a:t>No, it provides parties with information about her relevant experience in the field, as required by Rule 114 and Minn. Stat. 572.37.</a:t>
            </a:r>
          </a:p>
          <a:p>
            <a:pPr marL="514350" indent="-514350">
              <a:buFont typeface="+mj-lt"/>
              <a:buAutoNum type="alphaLcPeriod"/>
            </a:pPr>
            <a:r>
              <a:rPr lang="en-US" sz="3200" dirty="0"/>
              <a:t>Yes, it sounds too much like promising results.</a:t>
            </a:r>
          </a:p>
          <a:p>
            <a:pPr marL="514350" indent="-514350">
              <a:buFont typeface="+mj-lt"/>
              <a:buAutoNum type="alphaLcPeriod"/>
            </a:pPr>
            <a:r>
              <a:rPr lang="en-US" sz="3200" dirty="0"/>
              <a:t>Maybe, if the unrepresented party does not understand the mediator’s role.</a:t>
            </a:r>
          </a:p>
        </p:txBody>
      </p:sp>
      <p:sp>
        <p:nvSpPr>
          <p:cNvPr id="5" name="TPStartPoll"/>
          <p:cNvSpPr/>
          <p:nvPr/>
        </p:nvSpPr>
        <p:spPr>
          <a:xfrm>
            <a:off x="1524000" y="0"/>
            <a:ext cx="12700" cy="12700"/>
          </a:xfrm>
          <a:prstGeom prst="rect">
            <a:avLst/>
          </a:prstGeom>
          <a:solidFill>
            <a:schemeClr val="accent1">
              <a:alpha val="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PCountdownTrigger"/>
          <p:cNvSpPr/>
          <p:nvPr/>
        </p:nvSpPr>
        <p:spPr>
          <a:xfrm>
            <a:off x="1524000" y="0"/>
            <a:ext cx="12700" cy="12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69436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1066800" y="274638"/>
            <a:ext cx="9880600" cy="990600"/>
          </a:xfrm>
        </p:spPr>
        <p:txBody>
          <a:bodyPr>
            <a:noAutofit/>
          </a:bodyPr>
          <a:lstStyle/>
          <a:p>
            <a:r>
              <a:rPr lang="en-US" sz="3200" dirty="0"/>
              <a:t>7. Does this introduction raise any ethical issues?</a:t>
            </a:r>
          </a:p>
        </p:txBody>
      </p:sp>
      <p:sp>
        <p:nvSpPr>
          <p:cNvPr id="3" name="TPAnswers"/>
          <p:cNvSpPr>
            <a:spLocks noGrp="1"/>
          </p:cNvSpPr>
          <p:nvPr>
            <p:ph type="body" idx="1"/>
            <p:custDataLst>
              <p:tags r:id="rId2"/>
            </p:custDataLst>
          </p:nvPr>
        </p:nvSpPr>
        <p:spPr>
          <a:xfrm>
            <a:off x="1295400" y="1600200"/>
            <a:ext cx="9334500" cy="4526280"/>
          </a:xfrm>
        </p:spPr>
        <p:txBody>
          <a:bodyPr>
            <a:normAutofit/>
          </a:bodyPr>
          <a:lstStyle/>
          <a:p>
            <a:pPr marL="514350" indent="-514350">
              <a:buFont typeface="+mj-lt"/>
              <a:buAutoNum type="alphaLcPeriod"/>
            </a:pPr>
            <a:r>
              <a:rPr lang="en-US" sz="3200" dirty="0"/>
              <a:t>No, it is all true and assures the parties of her competence.</a:t>
            </a:r>
          </a:p>
          <a:p>
            <a:pPr marL="514350" indent="-514350">
              <a:buFont typeface="+mj-lt"/>
              <a:buAutoNum type="alphaLcPeriod"/>
            </a:pPr>
            <a:r>
              <a:rPr lang="en-US" sz="3200" dirty="0"/>
              <a:t>No, it provides parties with information about her relevant experience in the field, as required by Rule 114 and Minn. Stat. 572.37.</a:t>
            </a:r>
          </a:p>
          <a:p>
            <a:pPr marL="514350" indent="-514350">
              <a:buFont typeface="+mj-lt"/>
              <a:buAutoNum type="alphaLcPeriod"/>
            </a:pPr>
            <a:r>
              <a:rPr lang="en-US" sz="3200" dirty="0"/>
              <a:t>Yes, it sounds too much like promising results.</a:t>
            </a:r>
          </a:p>
          <a:p>
            <a:pPr marL="514350" indent="-514350">
              <a:buFont typeface="+mj-lt"/>
              <a:buAutoNum type="alphaLcPeriod"/>
            </a:pPr>
            <a:r>
              <a:rPr lang="en-US" sz="3200" dirty="0">
                <a:highlight>
                  <a:srgbClr val="FFFF00"/>
                </a:highlight>
              </a:rPr>
              <a:t>Maybe, if the unrepresented party does not understand the mediator’s role.</a:t>
            </a:r>
          </a:p>
        </p:txBody>
      </p:sp>
      <p:sp>
        <p:nvSpPr>
          <p:cNvPr id="5" name="TPStartPoll"/>
          <p:cNvSpPr/>
          <p:nvPr/>
        </p:nvSpPr>
        <p:spPr>
          <a:xfrm>
            <a:off x="1524000" y="0"/>
            <a:ext cx="12700" cy="12700"/>
          </a:xfrm>
          <a:prstGeom prst="rect">
            <a:avLst/>
          </a:prstGeom>
          <a:solidFill>
            <a:schemeClr val="accent1">
              <a:alpha val="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PCountdownTrigger"/>
          <p:cNvSpPr/>
          <p:nvPr/>
        </p:nvSpPr>
        <p:spPr>
          <a:xfrm>
            <a:off x="1524000" y="0"/>
            <a:ext cx="12700" cy="12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10653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11582400" cy="990600"/>
          </a:xfrm>
        </p:spPr>
        <p:txBody>
          <a:bodyPr anchor="ctr">
            <a:normAutofit/>
          </a:bodyPr>
          <a:lstStyle/>
          <a:p>
            <a:pPr>
              <a:lnSpc>
                <a:spcPct val="90000"/>
              </a:lnSpc>
            </a:pPr>
            <a:r>
              <a:rPr lang="en-US" sz="3100" b="1" dirty="0"/>
              <a:t>Unrepresented Parties &amp; Lawyer-Mediator: Inform &amp; Explain</a:t>
            </a:r>
          </a:p>
        </p:txBody>
      </p:sp>
      <p:pic>
        <p:nvPicPr>
          <p:cNvPr id="5" name="Picture 2" descr="tratando de salvar una relación - mediator fotografías e imágenes de stock">
            <a:extLst>
              <a:ext uri="{FF2B5EF4-FFF2-40B4-BE49-F238E27FC236}">
                <a16:creationId xmlns:a16="http://schemas.microsoft.com/office/drawing/2014/main" id="{6DB3EB26-AE1B-7A4C-C9C2-2DEEEE43B6C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422" r="1930" b="2"/>
          <a:stretch/>
        </p:blipFill>
        <p:spPr bwMode="auto">
          <a:xfrm>
            <a:off x="762000" y="1692007"/>
            <a:ext cx="5181600" cy="4572000"/>
          </a:xfrm>
          <a:prstGeom prst="rect">
            <a:avLst/>
          </a:prstGeom>
          <a:solidFill>
            <a:srgbClr val="FFFFFF"/>
          </a:solidFill>
        </p:spPr>
      </p:pic>
      <p:sp>
        <p:nvSpPr>
          <p:cNvPr id="3" name="Content Placeholder 2"/>
          <p:cNvSpPr>
            <a:spLocks noGrp="1"/>
          </p:cNvSpPr>
          <p:nvPr>
            <p:ph sz="quarter" idx="2"/>
          </p:nvPr>
        </p:nvSpPr>
        <p:spPr>
          <a:xfrm>
            <a:off x="6324600" y="1676400"/>
            <a:ext cx="5715000" cy="4953000"/>
          </a:xfrm>
        </p:spPr>
        <p:txBody>
          <a:bodyPr>
            <a:normAutofit lnSpcReduction="10000"/>
          </a:bodyPr>
          <a:lstStyle/>
          <a:p>
            <a:pPr>
              <a:lnSpc>
                <a:spcPct val="90000"/>
              </a:lnSpc>
            </a:pPr>
            <a:r>
              <a:rPr lang="en-US" sz="2400" dirty="0"/>
              <a:t>If the parties are unrepresented, </a:t>
            </a:r>
            <a:r>
              <a:rPr lang="en-US" sz="2400" b="1" u="sng" dirty="0"/>
              <a:t>MRPC 2.4</a:t>
            </a:r>
            <a:r>
              <a:rPr lang="en-US" sz="2400" b="1" dirty="0"/>
              <a:t> </a:t>
            </a:r>
            <a:r>
              <a:rPr lang="en-US" sz="2400" dirty="0"/>
              <a:t>requires a </a:t>
            </a:r>
            <a:r>
              <a:rPr lang="en-US" sz="2400" b="1" dirty="0"/>
              <a:t>lawyer-neutral</a:t>
            </a:r>
            <a:r>
              <a:rPr lang="en-US" sz="2400" dirty="0"/>
              <a:t> to </a:t>
            </a:r>
            <a:r>
              <a:rPr lang="en-US" sz="2400" u="sng" dirty="0">
                <a:highlight>
                  <a:srgbClr val="FFFF00"/>
                </a:highlight>
              </a:rPr>
              <a:t>inform</a:t>
            </a:r>
            <a:r>
              <a:rPr lang="en-US" sz="2400" dirty="0"/>
              <a:t> unrepresented parties that the neutral is not representing them.  </a:t>
            </a:r>
          </a:p>
          <a:p>
            <a:pPr>
              <a:lnSpc>
                <a:spcPct val="90000"/>
              </a:lnSpc>
            </a:pPr>
            <a:r>
              <a:rPr lang="en-US" sz="2400" dirty="0"/>
              <a:t>If there is reason to believe an unrepresented party does not understand the difference, </a:t>
            </a:r>
            <a:r>
              <a:rPr lang="en-US" sz="2400" b="1" u="sng" dirty="0"/>
              <a:t>MRPC 2.4</a:t>
            </a:r>
            <a:r>
              <a:rPr lang="en-US" sz="2400" b="1" dirty="0"/>
              <a:t> </a:t>
            </a:r>
            <a:r>
              <a:rPr lang="en-US" sz="2400" dirty="0"/>
              <a:t>requires the mediator to </a:t>
            </a:r>
            <a:r>
              <a:rPr lang="en-US" sz="2400" u="sng" dirty="0">
                <a:highlight>
                  <a:srgbClr val="FFFF00"/>
                </a:highlight>
              </a:rPr>
              <a:t>explain the difference</a:t>
            </a:r>
            <a:r>
              <a:rPr lang="en-US" sz="2400" dirty="0">
                <a:highlight>
                  <a:srgbClr val="FFFF00"/>
                </a:highlight>
              </a:rPr>
              <a:t> </a:t>
            </a:r>
            <a:r>
              <a:rPr lang="en-US" sz="2400" dirty="0"/>
              <a:t>between a </a:t>
            </a:r>
            <a:r>
              <a:rPr lang="en-US" sz="2400" u="sng" dirty="0"/>
              <a:t>lawyer’s role</a:t>
            </a:r>
            <a:r>
              <a:rPr lang="en-US" sz="2400" dirty="0"/>
              <a:t> in representing a client and the lawyer-neutral’s </a:t>
            </a:r>
            <a:r>
              <a:rPr lang="en-US" sz="2400" u="sng" dirty="0"/>
              <a:t>role as a neutral </a:t>
            </a:r>
            <a:r>
              <a:rPr lang="en-US" sz="2400" dirty="0"/>
              <a:t>in the ADR process.  </a:t>
            </a:r>
          </a:p>
          <a:p>
            <a:pPr>
              <a:lnSpc>
                <a:spcPct val="90000"/>
              </a:lnSpc>
            </a:pPr>
            <a:r>
              <a:rPr lang="en-US" sz="2400" b="1" u="sng" dirty="0"/>
              <a:t>Practice tip</a:t>
            </a:r>
            <a:r>
              <a:rPr lang="en-US" sz="2400" dirty="0"/>
              <a:t>: Include a </a:t>
            </a:r>
            <a:r>
              <a:rPr lang="en-US" sz="2400" b="1" i="1" u="sng" dirty="0"/>
              <a:t>statement of role</a:t>
            </a:r>
            <a:r>
              <a:rPr lang="en-US" sz="2400" b="1" i="1" dirty="0"/>
              <a:t> </a:t>
            </a:r>
            <a:r>
              <a:rPr lang="en-US" sz="2400" dirty="0"/>
              <a:t>in Agreement for ADR services. </a:t>
            </a:r>
          </a:p>
          <a:p>
            <a:pPr>
              <a:lnSpc>
                <a:spcPct val="90000"/>
              </a:lnSpc>
            </a:pPr>
            <a:r>
              <a:rPr lang="en-US" sz="2400" b="1" dirty="0">
                <a:solidFill>
                  <a:srgbClr val="C00000"/>
                </a:solidFill>
              </a:rPr>
              <a:t>Rule 114 (A) </a:t>
            </a:r>
            <a:r>
              <a:rPr lang="en-US" sz="2400" b="1" dirty="0" err="1">
                <a:solidFill>
                  <a:srgbClr val="C00000"/>
                </a:solidFill>
              </a:rPr>
              <a:t>Subd</a:t>
            </a:r>
            <a:r>
              <a:rPr lang="en-US" sz="2400" b="1" dirty="0">
                <a:solidFill>
                  <a:srgbClr val="C00000"/>
                </a:solidFill>
              </a:rPr>
              <a:t>. 7(b)(1): </a:t>
            </a:r>
            <a:r>
              <a:rPr lang="en-US" sz="2400" dirty="0"/>
              <a:t>Description of role </a:t>
            </a:r>
            <a:r>
              <a:rPr lang="en-US" sz="2400" b="1" i="1" dirty="0">
                <a:highlight>
                  <a:srgbClr val="FFFF00"/>
                </a:highlight>
              </a:rPr>
              <a:t>required</a:t>
            </a:r>
            <a:r>
              <a:rPr lang="en-US" sz="2400" dirty="0"/>
              <a:t>.</a:t>
            </a:r>
            <a:r>
              <a:rPr lang="en-US" sz="2400" i="1" dirty="0"/>
              <a:t>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Neutral’s Role</a:t>
            </a:r>
          </a:p>
        </p:txBody>
      </p:sp>
      <p:pic>
        <p:nvPicPr>
          <p:cNvPr id="717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2667000" y="1600200"/>
            <a:ext cx="708660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400800" y="6172200"/>
            <a:ext cx="2903424" cy="369332"/>
          </a:xfrm>
          <a:prstGeom prst="rect">
            <a:avLst/>
          </a:prstGeom>
          <a:noFill/>
        </p:spPr>
        <p:txBody>
          <a:bodyPr wrap="none" rtlCol="0">
            <a:spAutoFit/>
          </a:bodyPr>
          <a:lstStyle/>
          <a:p>
            <a:r>
              <a:rPr lang="en-US" b="1" i="1" dirty="0">
                <a:solidFill>
                  <a:srgbClr val="C00000"/>
                </a:solidFill>
              </a:rPr>
              <a:t>MN ADR Handbook</a:t>
            </a:r>
            <a:r>
              <a:rPr lang="en-US" dirty="0"/>
              <a:t>, p. 283</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304801"/>
            <a:ext cx="1987550" cy="129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436F9562-E368-B7B2-BB25-EFD82A9197A9}"/>
              </a:ext>
            </a:extLst>
          </p:cNvPr>
          <p:cNvSpPr txBox="1"/>
          <p:nvPr/>
        </p:nvSpPr>
        <p:spPr>
          <a:xfrm>
            <a:off x="1295400" y="6324600"/>
            <a:ext cx="4495801" cy="369332"/>
          </a:xfrm>
          <a:prstGeom prst="rect">
            <a:avLst/>
          </a:prstGeom>
          <a:noFill/>
        </p:spPr>
        <p:txBody>
          <a:bodyPr wrap="square" rtlCol="0">
            <a:spAutoFit/>
          </a:bodyPr>
          <a:lstStyle/>
          <a:p>
            <a:r>
              <a:rPr lang="en-US" dirty="0">
                <a:highlight>
                  <a:srgbClr val="FFFF00"/>
                </a:highlight>
              </a:rPr>
              <a:t>Caveat: Check for compliance with NEW Rule </a:t>
            </a:r>
          </a:p>
        </p:txBody>
      </p:sp>
    </p:spTree>
    <p:extLst>
      <p:ext uri="{BB962C8B-B14F-4D97-AF65-F5344CB8AC3E}">
        <p14:creationId xmlns:p14="http://schemas.microsoft.com/office/powerpoint/2010/main" val="21993346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Unrepresented Parties</a:t>
            </a:r>
            <a:r>
              <a:rPr lang="en-US" sz="2800" dirty="0"/>
              <a:t>: </a:t>
            </a:r>
            <a:r>
              <a:rPr lang="en-US" sz="2800" b="1" i="1" dirty="0">
                <a:solidFill>
                  <a:srgbClr val="C00000"/>
                </a:solidFill>
              </a:rPr>
              <a:t>Proceed with Caution</a:t>
            </a:r>
          </a:p>
        </p:txBody>
      </p:sp>
      <p:sp>
        <p:nvSpPr>
          <p:cNvPr id="3" name="Content Placeholder 2"/>
          <p:cNvSpPr>
            <a:spLocks noGrp="1"/>
          </p:cNvSpPr>
          <p:nvPr>
            <p:ph sz="quarter" idx="1"/>
          </p:nvPr>
        </p:nvSpPr>
        <p:spPr>
          <a:xfrm>
            <a:off x="816864" y="1828800"/>
            <a:ext cx="10871200" cy="4267200"/>
          </a:xfrm>
        </p:spPr>
        <p:txBody>
          <a:bodyPr/>
          <a:lstStyle/>
          <a:p>
            <a:r>
              <a:rPr lang="en-US" dirty="0"/>
              <a:t>Working with pro se parties involves </a:t>
            </a:r>
            <a:r>
              <a:rPr lang="en-US" u="sng" dirty="0"/>
              <a:t>special ethical and practical challenges</a:t>
            </a:r>
          </a:p>
          <a:p>
            <a:r>
              <a:rPr lang="en-US" dirty="0"/>
              <a:t>Requires </a:t>
            </a:r>
            <a:r>
              <a:rPr lang="en-US" u="sng" dirty="0"/>
              <a:t>careful disclosures </a:t>
            </a:r>
            <a:r>
              <a:rPr lang="en-US" dirty="0"/>
              <a:t>and careful </a:t>
            </a:r>
            <a:r>
              <a:rPr lang="en-US" u="sng" dirty="0"/>
              <a:t>balancing</a:t>
            </a:r>
            <a:r>
              <a:rPr lang="en-US" dirty="0"/>
              <a:t> of sometimes conflicting </a:t>
            </a:r>
            <a:r>
              <a:rPr lang="en-US" u="sng" dirty="0"/>
              <a:t>ethical obligations</a:t>
            </a:r>
          </a:p>
          <a:p>
            <a:r>
              <a:rPr lang="en-US" dirty="0"/>
              <a:t>Most difficult dilemmas for the </a:t>
            </a:r>
            <a:r>
              <a:rPr lang="en-US" b="1" i="1" dirty="0"/>
              <a:t>neutral </a:t>
            </a:r>
            <a:r>
              <a:rPr lang="en-US" dirty="0"/>
              <a:t>involve balancing:</a:t>
            </a:r>
          </a:p>
          <a:p>
            <a:pPr lvl="1"/>
            <a:r>
              <a:rPr lang="en-US" b="1" dirty="0"/>
              <a:t>Impartiality</a:t>
            </a:r>
            <a:r>
              <a:rPr lang="en-US" dirty="0"/>
              <a:t> – avoiding the appearance of partiality</a:t>
            </a:r>
          </a:p>
          <a:p>
            <a:pPr lvl="1"/>
            <a:r>
              <a:rPr lang="en-US" b="1" dirty="0"/>
              <a:t>Quality of the process </a:t>
            </a:r>
            <a:r>
              <a:rPr lang="en-US" dirty="0"/>
              <a:t>– uphold fairness and integrity of process</a:t>
            </a:r>
          </a:p>
          <a:p>
            <a:endParaRPr lang="en-US"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5255104"/>
            <a:ext cx="1429966" cy="140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18648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on Impartiality</a:t>
            </a:r>
          </a:p>
        </p:txBody>
      </p:sp>
      <p:sp>
        <p:nvSpPr>
          <p:cNvPr id="3" name="Content Placeholder 2"/>
          <p:cNvSpPr>
            <a:spLocks noGrp="1"/>
          </p:cNvSpPr>
          <p:nvPr>
            <p:ph sz="quarter" idx="1"/>
          </p:nvPr>
        </p:nvSpPr>
        <p:spPr>
          <a:xfrm>
            <a:off x="816864" y="2362200"/>
            <a:ext cx="10871200" cy="3733800"/>
          </a:xfrm>
        </p:spPr>
        <p:txBody>
          <a:bodyPr>
            <a:normAutofit/>
          </a:bodyPr>
          <a:lstStyle/>
          <a:p>
            <a:r>
              <a:rPr lang="en-US" b="1" dirty="0">
                <a:solidFill>
                  <a:srgbClr val="C00000"/>
                </a:solidFill>
              </a:rPr>
              <a:t>Rule 114.13. </a:t>
            </a:r>
            <a:r>
              <a:rPr lang="en-US" b="1" dirty="0">
                <a:solidFill>
                  <a:schemeClr val="accent1"/>
                </a:solidFill>
              </a:rPr>
              <a:t>A. </a:t>
            </a:r>
            <a:r>
              <a:rPr lang="en-US" b="1" dirty="0" err="1">
                <a:solidFill>
                  <a:schemeClr val="accent1"/>
                </a:solidFill>
              </a:rPr>
              <a:t>Subd</a:t>
            </a:r>
            <a:r>
              <a:rPr lang="en-US" b="1" dirty="0">
                <a:solidFill>
                  <a:schemeClr val="accent1"/>
                </a:solidFill>
              </a:rPr>
              <a:t>. 1. </a:t>
            </a:r>
            <a:r>
              <a:rPr lang="en-US" b="1" dirty="0">
                <a:solidFill>
                  <a:srgbClr val="C00000"/>
                </a:solidFill>
              </a:rPr>
              <a:t>Impartiality </a:t>
            </a:r>
            <a:r>
              <a:rPr lang="en-US" dirty="0">
                <a:solidFill>
                  <a:srgbClr val="C00000"/>
                </a:solidFill>
              </a:rPr>
              <a:t>. </a:t>
            </a:r>
            <a:r>
              <a:rPr lang="en-US" dirty="0"/>
              <a:t>“….Impartiality means freedom from favoritism or bias either by word or action, and </a:t>
            </a:r>
            <a:r>
              <a:rPr lang="en-US" b="1" dirty="0">
                <a:highlight>
                  <a:srgbClr val="FFFF00"/>
                </a:highlight>
              </a:rPr>
              <a:t>a commitment to serve all parties</a:t>
            </a:r>
            <a:r>
              <a:rPr lang="en-US" dirty="0"/>
              <a:t> as opposed to a single party. If at any time the neutral is unable to conduct the process in an impartial manner, the neutral shall </a:t>
            </a:r>
            <a:r>
              <a:rPr lang="en-US" u="sng" dirty="0"/>
              <a:t>withdraw</a:t>
            </a:r>
            <a:r>
              <a:rPr lang="en-US" dirty="0"/>
              <a:t>.” </a:t>
            </a:r>
          </a:p>
          <a:p>
            <a:pPr marL="0" indent="0">
              <a:buNone/>
            </a:pPr>
            <a:endParaRPr lang="en-US" dirty="0"/>
          </a:p>
        </p:txBody>
      </p:sp>
      <p:pic>
        <p:nvPicPr>
          <p:cNvPr id="1026" name="Picture 2" descr="C:\LocalData\My Pictures\balanc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267070"/>
            <a:ext cx="2637312"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31201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Quality of the Process</a:t>
            </a:r>
          </a:p>
        </p:txBody>
      </p:sp>
      <p:sp>
        <p:nvSpPr>
          <p:cNvPr id="3" name="Content Placeholder 2"/>
          <p:cNvSpPr>
            <a:spLocks noGrp="1"/>
          </p:cNvSpPr>
          <p:nvPr>
            <p:ph sz="quarter" idx="1"/>
          </p:nvPr>
        </p:nvSpPr>
        <p:spPr>
          <a:xfrm>
            <a:off x="816864" y="2133600"/>
            <a:ext cx="10871200" cy="3962400"/>
          </a:xfrm>
        </p:spPr>
        <p:txBody>
          <a:bodyPr>
            <a:normAutofit/>
          </a:bodyPr>
          <a:lstStyle/>
          <a:p>
            <a:pPr marL="0" indent="0">
              <a:buNone/>
            </a:pPr>
            <a:endParaRPr lang="en-US" sz="3400" b="1" dirty="0"/>
          </a:p>
          <a:p>
            <a:r>
              <a:rPr lang="en-US" sz="3100" b="1" dirty="0">
                <a:solidFill>
                  <a:schemeClr val="accent1"/>
                </a:solidFill>
              </a:rPr>
              <a:t>Rule 114.13 (A) </a:t>
            </a:r>
            <a:r>
              <a:rPr lang="en-US" sz="3100" b="1" dirty="0" err="1">
                <a:solidFill>
                  <a:schemeClr val="accent1"/>
                </a:solidFill>
              </a:rPr>
              <a:t>Subd</a:t>
            </a:r>
            <a:r>
              <a:rPr lang="en-US" sz="3100" b="1" dirty="0">
                <a:solidFill>
                  <a:schemeClr val="accent1"/>
                </a:solidFill>
              </a:rPr>
              <a:t>. 5. Quality of the Process. </a:t>
            </a:r>
            <a:r>
              <a:rPr lang="en-US" sz="3100" dirty="0"/>
              <a:t>“A neutral shall </a:t>
            </a:r>
            <a:r>
              <a:rPr lang="en-US" sz="3100" u="sng" dirty="0"/>
              <a:t>withdraw</a:t>
            </a:r>
            <a:r>
              <a:rPr lang="en-US" sz="3100" dirty="0"/>
              <a:t> from an ADR process or postpone a session….,..if a party is unable to participate due to drug or alcohol abuse, or other physical or mental </a:t>
            </a:r>
            <a:r>
              <a:rPr lang="en-US" sz="3100" dirty="0">
                <a:highlight>
                  <a:srgbClr val="FFFF00"/>
                </a:highlight>
              </a:rPr>
              <a:t>incapacity</a:t>
            </a:r>
            <a:r>
              <a:rPr lang="en-US" sz="3100" dirty="0"/>
              <a:t>.”</a:t>
            </a:r>
            <a:endParaRPr lang="en-US" sz="3400" dirty="0"/>
          </a:p>
          <a:p>
            <a:endParaRPr lang="en-US" dirty="0"/>
          </a:p>
          <a:p>
            <a:endParaRPr lang="en-US" dirty="0"/>
          </a:p>
          <a:p>
            <a:pPr lvl="8"/>
            <a:endParaRPr lang="en-US" sz="2400" dirty="0">
              <a:solidFill>
                <a:prstClr val="black"/>
              </a:solidFill>
            </a:endParaRPr>
          </a:p>
          <a:p>
            <a:pPr lvl="8"/>
            <a:endParaRPr lang="en-US" sz="2400" dirty="0">
              <a:solidFill>
                <a:prstClr val="black"/>
              </a:solidFill>
            </a:endParaRPr>
          </a:p>
          <a:p>
            <a:pPr lvl="8"/>
            <a:endParaRPr lang="en-US" sz="2400" dirty="0">
              <a:solidFill>
                <a:prstClr val="black"/>
              </a:solidFill>
            </a:endParaRPr>
          </a:p>
          <a:p>
            <a:pPr lvl="8"/>
            <a:endParaRPr lang="en-US" sz="2400" dirty="0">
              <a:solidFill>
                <a:prstClr val="black"/>
              </a:solidFill>
            </a:endParaRPr>
          </a:p>
          <a:p>
            <a:pPr lvl="8"/>
            <a:endParaRPr lang="en-US" sz="2400" dirty="0">
              <a:solidFill>
                <a:prstClr val="black"/>
              </a:solidFill>
            </a:endParaRPr>
          </a:p>
          <a:p>
            <a:pPr lvl="8"/>
            <a:endParaRPr lang="en-US" sz="2400" dirty="0">
              <a:solidFill>
                <a:prstClr val="black"/>
              </a:solidFill>
            </a:endParaRPr>
          </a:p>
          <a:p>
            <a:pPr lvl="8"/>
            <a:endParaRPr lang="en-US" sz="2400" dirty="0">
              <a:solidFill>
                <a:prstClr val="black"/>
              </a:solidFill>
            </a:endParaRPr>
          </a:p>
          <a:p>
            <a:pPr lvl="8"/>
            <a:endParaRPr lang="en-US" sz="2400" dirty="0">
              <a:solidFill>
                <a:prstClr val="black"/>
              </a:solidFill>
            </a:endParaRPr>
          </a:p>
          <a:p>
            <a:pPr lvl="8"/>
            <a:endParaRPr lang="en-US" sz="2400" dirty="0">
              <a:solidFill>
                <a:prstClr val="black"/>
              </a:solidFill>
            </a:endParaRPr>
          </a:p>
          <a:p>
            <a:pPr lvl="8"/>
            <a:endParaRPr lang="en-US" sz="2400" dirty="0">
              <a:solidFill>
                <a:prstClr val="black"/>
              </a:solidFill>
            </a:endParaRPr>
          </a:p>
          <a:p>
            <a:pPr lvl="8"/>
            <a:endParaRPr lang="en-US" sz="2400" dirty="0">
              <a:solidFill>
                <a:prstClr val="black"/>
              </a:solidFill>
            </a:endParaRPr>
          </a:p>
          <a:p>
            <a:pPr lvl="8"/>
            <a:endParaRPr lang="en-US" sz="2400" dirty="0">
              <a:solidFill>
                <a:prstClr val="black"/>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0411" y="228601"/>
            <a:ext cx="2145138" cy="163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9306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0352E-3914-C561-05D1-7CE42934B579}"/>
              </a:ext>
            </a:extLst>
          </p:cNvPr>
          <p:cNvSpPr>
            <a:spLocks noGrp="1"/>
          </p:cNvSpPr>
          <p:nvPr>
            <p:ph type="title"/>
          </p:nvPr>
        </p:nvSpPr>
        <p:spPr>
          <a:xfrm>
            <a:off x="812800" y="228600"/>
            <a:ext cx="10871200" cy="990600"/>
          </a:xfrm>
        </p:spPr>
        <p:txBody>
          <a:bodyPr anchor="ctr">
            <a:normAutofit/>
          </a:bodyPr>
          <a:lstStyle/>
          <a:p>
            <a:pPr algn="ctr"/>
            <a:r>
              <a:rPr lang="en-US" b="1" dirty="0"/>
              <a:t>Rule 114 - Overview</a:t>
            </a:r>
          </a:p>
        </p:txBody>
      </p:sp>
      <p:pic>
        <p:nvPicPr>
          <p:cNvPr id="4" name="Picture 3" descr="A stack of books&#10;&#10;Description automatically generated">
            <a:extLst>
              <a:ext uri="{FF2B5EF4-FFF2-40B4-BE49-F238E27FC236}">
                <a16:creationId xmlns:a16="http://schemas.microsoft.com/office/drawing/2014/main" id="{153895A4-F969-8A38-A824-054842A07BA1}"/>
              </a:ext>
            </a:extLst>
          </p:cNvPr>
          <p:cNvPicPr>
            <a:picLocks noChangeAspect="1"/>
          </p:cNvPicPr>
          <p:nvPr/>
        </p:nvPicPr>
        <p:blipFill rotWithShape="1">
          <a:blip r:embed="rId2"/>
          <a:srcRect l="2589" r="1" b="1"/>
          <a:stretch/>
        </p:blipFill>
        <p:spPr>
          <a:xfrm>
            <a:off x="762000" y="1828800"/>
            <a:ext cx="4922520" cy="4343400"/>
          </a:xfrm>
          <a:prstGeom prst="rect">
            <a:avLst/>
          </a:prstGeom>
          <a:noFill/>
        </p:spPr>
      </p:pic>
      <p:sp>
        <p:nvSpPr>
          <p:cNvPr id="3" name="Content Placeholder 2">
            <a:extLst>
              <a:ext uri="{FF2B5EF4-FFF2-40B4-BE49-F238E27FC236}">
                <a16:creationId xmlns:a16="http://schemas.microsoft.com/office/drawing/2014/main" id="{E6234C16-0BD7-59B0-6B1C-1E674CF46B67}"/>
              </a:ext>
            </a:extLst>
          </p:cNvPr>
          <p:cNvSpPr>
            <a:spLocks noGrp="1"/>
          </p:cNvSpPr>
          <p:nvPr>
            <p:ph sz="quarter" idx="2"/>
          </p:nvPr>
        </p:nvSpPr>
        <p:spPr>
          <a:xfrm>
            <a:off x="6096000" y="1676400"/>
            <a:ext cx="5732132" cy="4811232"/>
          </a:xfrm>
        </p:spPr>
        <p:txBody>
          <a:bodyPr>
            <a:normAutofit/>
          </a:bodyPr>
          <a:lstStyle/>
          <a:p>
            <a:pPr>
              <a:lnSpc>
                <a:spcPct val="90000"/>
              </a:lnSpc>
            </a:pPr>
            <a:r>
              <a:rPr lang="en-US" sz="2800" b="1" i="1" u="sng" dirty="0">
                <a:solidFill>
                  <a:srgbClr val="C00000"/>
                </a:solidFill>
              </a:rPr>
              <a:t>Procedure</a:t>
            </a:r>
            <a:r>
              <a:rPr lang="en-US" sz="2800" dirty="0"/>
              <a:t> – 114.01 to 114.11</a:t>
            </a:r>
          </a:p>
          <a:p>
            <a:pPr>
              <a:lnSpc>
                <a:spcPct val="90000"/>
              </a:lnSpc>
            </a:pPr>
            <a:endParaRPr lang="en-US" sz="2800" dirty="0"/>
          </a:p>
          <a:p>
            <a:pPr>
              <a:lnSpc>
                <a:spcPct val="90000"/>
              </a:lnSpc>
            </a:pPr>
            <a:r>
              <a:rPr lang="en-US" sz="2800" b="1" i="1" u="sng" dirty="0">
                <a:solidFill>
                  <a:srgbClr val="C00000"/>
                </a:solidFill>
              </a:rPr>
              <a:t>Neutrals</a:t>
            </a:r>
            <a:r>
              <a:rPr lang="en-US" sz="2800" dirty="0">
                <a:solidFill>
                  <a:srgbClr val="C00000"/>
                </a:solidFill>
              </a:rPr>
              <a:t> </a:t>
            </a:r>
            <a:r>
              <a:rPr lang="en-US" sz="2800" dirty="0"/>
              <a:t>– 114.12 &amp; 114.13</a:t>
            </a:r>
          </a:p>
          <a:p>
            <a:pPr marL="0" indent="0">
              <a:lnSpc>
                <a:spcPct val="90000"/>
              </a:lnSpc>
              <a:buNone/>
            </a:pPr>
            <a:endParaRPr lang="en-US" sz="2800" dirty="0"/>
          </a:p>
          <a:p>
            <a:pPr lvl="1">
              <a:lnSpc>
                <a:spcPct val="90000"/>
              </a:lnSpc>
            </a:pPr>
            <a:r>
              <a:rPr lang="en-US" sz="2500" b="1" i="1" u="sng" dirty="0"/>
              <a:t>Rosters &amp; Training</a:t>
            </a:r>
            <a:r>
              <a:rPr lang="en-US" sz="2500" dirty="0"/>
              <a:t> – 114.12</a:t>
            </a:r>
          </a:p>
          <a:p>
            <a:pPr marL="0" indent="0">
              <a:lnSpc>
                <a:spcPct val="90000"/>
              </a:lnSpc>
              <a:buNone/>
            </a:pPr>
            <a:endParaRPr lang="en-US" sz="2800" dirty="0"/>
          </a:p>
          <a:p>
            <a:pPr lvl="1">
              <a:lnSpc>
                <a:spcPct val="90000"/>
              </a:lnSpc>
            </a:pPr>
            <a:r>
              <a:rPr lang="en-US" sz="2500" b="1" i="1" u="sng" dirty="0"/>
              <a:t>Ethics</a:t>
            </a:r>
            <a:r>
              <a:rPr lang="en-US" sz="2500" dirty="0"/>
              <a:t> – 114. 13</a:t>
            </a:r>
          </a:p>
          <a:p>
            <a:pPr lvl="2">
              <a:lnSpc>
                <a:spcPct val="90000"/>
              </a:lnSpc>
            </a:pPr>
            <a:r>
              <a:rPr lang="en-US" sz="2500" dirty="0">
                <a:highlight>
                  <a:srgbClr val="FFFF00"/>
                </a:highlight>
              </a:rPr>
              <a:t>114.13 (A) Code of Ethics for Court-Annexed ADR Neutrals</a:t>
            </a:r>
          </a:p>
          <a:p>
            <a:pPr lvl="2">
              <a:lnSpc>
                <a:spcPct val="90000"/>
              </a:lnSpc>
            </a:pPr>
            <a:r>
              <a:rPr lang="en-US" sz="2500" dirty="0"/>
              <a:t>114.13 (B) Rules of the Minnesota ADR Ethics Board</a:t>
            </a:r>
          </a:p>
          <a:p>
            <a:pPr>
              <a:lnSpc>
                <a:spcPct val="90000"/>
              </a:lnSpc>
            </a:pPr>
            <a:endParaRPr lang="en-US" sz="2700" dirty="0"/>
          </a:p>
          <a:p>
            <a:pPr>
              <a:lnSpc>
                <a:spcPct val="90000"/>
              </a:lnSpc>
            </a:pPr>
            <a:endParaRPr lang="en-US" sz="2700" dirty="0"/>
          </a:p>
        </p:txBody>
      </p:sp>
    </p:spTree>
    <p:extLst>
      <p:ext uri="{BB962C8B-B14F-4D97-AF65-F5344CB8AC3E}">
        <p14:creationId xmlns:p14="http://schemas.microsoft.com/office/powerpoint/2010/main" val="30700592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283F0-E8EB-BA43-5E52-5097A88A777A}"/>
              </a:ext>
            </a:extLst>
          </p:cNvPr>
          <p:cNvSpPr>
            <a:spLocks noGrp="1"/>
          </p:cNvSpPr>
          <p:nvPr>
            <p:ph type="title"/>
          </p:nvPr>
        </p:nvSpPr>
        <p:spPr/>
        <p:txBody>
          <a:bodyPr/>
          <a:lstStyle/>
          <a:p>
            <a:r>
              <a:rPr lang="en-US" dirty="0"/>
              <a:t>8. Party Competence</a:t>
            </a:r>
          </a:p>
        </p:txBody>
      </p:sp>
      <p:sp>
        <p:nvSpPr>
          <p:cNvPr id="3" name="Content Placeholder 2">
            <a:extLst>
              <a:ext uri="{FF2B5EF4-FFF2-40B4-BE49-F238E27FC236}">
                <a16:creationId xmlns:a16="http://schemas.microsoft.com/office/drawing/2014/main" id="{6DE068FA-4C3D-043C-8E23-00D36E4B1F9F}"/>
              </a:ext>
            </a:extLst>
          </p:cNvPr>
          <p:cNvSpPr>
            <a:spLocks noGrp="1"/>
          </p:cNvSpPr>
          <p:nvPr>
            <p:ph sz="quarter" idx="1"/>
          </p:nvPr>
        </p:nvSpPr>
        <p:spPr/>
        <p:txBody>
          <a:bodyPr/>
          <a:lstStyle/>
          <a:p>
            <a:r>
              <a:rPr lang="en-US" dirty="0"/>
              <a:t>Suppose this is a housing court mediation and as the mediation progresses, the unrepresented party seems distracted and seems to be having trouble following the discussion, asking the mediator frequently, “What should I do?”</a:t>
            </a:r>
          </a:p>
        </p:txBody>
      </p:sp>
      <p:pic>
        <p:nvPicPr>
          <p:cNvPr id="4" name="Picture 2" descr="C:\LocalData\My Pictures\imagesCAY25CIB.jpg">
            <a:extLst>
              <a:ext uri="{FF2B5EF4-FFF2-40B4-BE49-F238E27FC236}">
                <a16:creationId xmlns:a16="http://schemas.microsoft.com/office/drawing/2014/main" id="{D98BE24E-C8EB-31A2-1C4A-9AEFB2057D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3429000"/>
            <a:ext cx="1876425" cy="2826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6972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1104900" y="274638"/>
            <a:ext cx="9029700" cy="990600"/>
          </a:xfrm>
        </p:spPr>
        <p:txBody>
          <a:bodyPr/>
          <a:lstStyle/>
          <a:p>
            <a:r>
              <a:rPr lang="en-US" dirty="0"/>
              <a:t>8. Can the Mediator continue?</a:t>
            </a:r>
          </a:p>
        </p:txBody>
      </p:sp>
      <p:sp>
        <p:nvSpPr>
          <p:cNvPr id="3" name="TPAnswers"/>
          <p:cNvSpPr>
            <a:spLocks noGrp="1"/>
          </p:cNvSpPr>
          <p:nvPr>
            <p:ph type="body" idx="1"/>
            <p:custDataLst>
              <p:tags r:id="rId2"/>
            </p:custDataLst>
          </p:nvPr>
        </p:nvSpPr>
        <p:spPr>
          <a:xfrm>
            <a:off x="1371600" y="1600200"/>
            <a:ext cx="9753600" cy="4526280"/>
          </a:xfrm>
        </p:spPr>
        <p:txBody>
          <a:bodyPr>
            <a:normAutofit/>
          </a:bodyPr>
          <a:lstStyle/>
          <a:p>
            <a:pPr marL="514350" indent="-514350">
              <a:buFont typeface="+mj-lt"/>
              <a:buAutoNum type="alphaLcPeriod"/>
            </a:pPr>
            <a:r>
              <a:rPr lang="en-US" sz="3200" dirty="0"/>
              <a:t>Yes, mediator can </a:t>
            </a:r>
            <a:r>
              <a:rPr lang="en-US" sz="3200" u="sng" dirty="0"/>
              <a:t>continue</a:t>
            </a:r>
            <a:r>
              <a:rPr lang="en-US" sz="3200" dirty="0"/>
              <a:t>, </a:t>
            </a:r>
            <a:r>
              <a:rPr lang="en-US" sz="3200" u="sng" dirty="0"/>
              <a:t>answering</a:t>
            </a:r>
            <a:r>
              <a:rPr lang="en-US" sz="3200" dirty="0"/>
              <a:t> the party’s questions</a:t>
            </a:r>
          </a:p>
          <a:p>
            <a:pPr marL="514350" indent="-514350">
              <a:buFont typeface="+mj-lt"/>
              <a:buAutoNum type="alphaLcPeriod"/>
            </a:pPr>
            <a:r>
              <a:rPr lang="en-US" sz="3200" dirty="0"/>
              <a:t>Yes, mediator can </a:t>
            </a:r>
            <a:r>
              <a:rPr lang="en-US" sz="3200" u="sng" dirty="0"/>
              <a:t>continue</a:t>
            </a:r>
            <a:r>
              <a:rPr lang="en-US" sz="3200" dirty="0"/>
              <a:t>, but remind all parties of his/her </a:t>
            </a:r>
            <a:r>
              <a:rPr lang="en-US" sz="3200" u="sng" dirty="0"/>
              <a:t>role</a:t>
            </a:r>
          </a:p>
          <a:p>
            <a:pPr marL="514350" indent="-514350">
              <a:buFont typeface="+mj-lt"/>
              <a:buAutoNum type="alphaLcPeriod"/>
            </a:pPr>
            <a:r>
              <a:rPr lang="en-US" sz="3200" dirty="0"/>
              <a:t>No, mediator should </a:t>
            </a:r>
            <a:r>
              <a:rPr lang="en-US" sz="3200" u="sng" dirty="0"/>
              <a:t>pause</a:t>
            </a:r>
            <a:r>
              <a:rPr lang="en-US" sz="3200" dirty="0"/>
              <a:t>, </a:t>
            </a:r>
            <a:r>
              <a:rPr lang="en-US" sz="3200" u="sng" dirty="0"/>
              <a:t>inquire, and assess </a:t>
            </a:r>
            <a:r>
              <a:rPr lang="en-US" sz="3200" dirty="0"/>
              <a:t>the party’s capacity to participate</a:t>
            </a:r>
          </a:p>
          <a:p>
            <a:pPr marL="514350" indent="-514350">
              <a:buFont typeface="+mj-lt"/>
              <a:buAutoNum type="alphaLcPeriod"/>
            </a:pPr>
            <a:r>
              <a:rPr lang="en-US" sz="3200" dirty="0"/>
              <a:t>No, the mediator should </a:t>
            </a:r>
            <a:r>
              <a:rPr lang="en-US" sz="3200" u="sng" dirty="0"/>
              <a:t>withdraw</a:t>
            </a:r>
          </a:p>
        </p:txBody>
      </p:sp>
      <p:sp>
        <p:nvSpPr>
          <p:cNvPr id="5" name="TPStartPoll"/>
          <p:cNvSpPr/>
          <p:nvPr/>
        </p:nvSpPr>
        <p:spPr>
          <a:xfrm>
            <a:off x="1524000" y="0"/>
            <a:ext cx="12700" cy="12700"/>
          </a:xfrm>
          <a:prstGeom prst="rect">
            <a:avLst/>
          </a:prstGeom>
          <a:solidFill>
            <a:schemeClr val="accent1">
              <a:alpha val="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PCountdownTrigger"/>
          <p:cNvSpPr/>
          <p:nvPr/>
        </p:nvSpPr>
        <p:spPr>
          <a:xfrm>
            <a:off x="1524000" y="0"/>
            <a:ext cx="12700" cy="12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158727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1104900" y="274638"/>
            <a:ext cx="9029700" cy="990600"/>
          </a:xfrm>
        </p:spPr>
        <p:txBody>
          <a:bodyPr/>
          <a:lstStyle/>
          <a:p>
            <a:r>
              <a:rPr lang="en-US" dirty="0"/>
              <a:t>8. Can the Mediator continue?</a:t>
            </a:r>
          </a:p>
        </p:txBody>
      </p:sp>
      <p:sp>
        <p:nvSpPr>
          <p:cNvPr id="3" name="TPAnswers"/>
          <p:cNvSpPr>
            <a:spLocks noGrp="1"/>
          </p:cNvSpPr>
          <p:nvPr>
            <p:ph type="body" idx="1"/>
            <p:custDataLst>
              <p:tags r:id="rId2"/>
            </p:custDataLst>
          </p:nvPr>
        </p:nvSpPr>
        <p:spPr>
          <a:xfrm>
            <a:off x="1371600" y="1600200"/>
            <a:ext cx="9753600" cy="4526280"/>
          </a:xfrm>
        </p:spPr>
        <p:txBody>
          <a:bodyPr>
            <a:normAutofit/>
          </a:bodyPr>
          <a:lstStyle/>
          <a:p>
            <a:pPr marL="514350" indent="-514350">
              <a:buFont typeface="+mj-lt"/>
              <a:buAutoNum type="alphaLcPeriod"/>
            </a:pPr>
            <a:r>
              <a:rPr lang="en-US" sz="3200" dirty="0"/>
              <a:t>Yes, mediator can </a:t>
            </a:r>
            <a:r>
              <a:rPr lang="en-US" sz="3200" u="sng" dirty="0"/>
              <a:t>continue</a:t>
            </a:r>
            <a:r>
              <a:rPr lang="en-US" sz="3200" dirty="0"/>
              <a:t>, </a:t>
            </a:r>
            <a:r>
              <a:rPr lang="en-US" sz="3200" u="sng" dirty="0"/>
              <a:t>answering</a:t>
            </a:r>
            <a:r>
              <a:rPr lang="en-US" sz="3200" dirty="0"/>
              <a:t> the party’s questions</a:t>
            </a:r>
          </a:p>
          <a:p>
            <a:pPr marL="514350" indent="-514350">
              <a:buFont typeface="+mj-lt"/>
              <a:buAutoNum type="alphaLcPeriod"/>
            </a:pPr>
            <a:r>
              <a:rPr lang="en-US" sz="3200" dirty="0"/>
              <a:t>Yes, mediator can </a:t>
            </a:r>
            <a:r>
              <a:rPr lang="en-US" sz="3200" u="sng" dirty="0"/>
              <a:t>continue</a:t>
            </a:r>
            <a:r>
              <a:rPr lang="en-US" sz="3200" dirty="0"/>
              <a:t>, but remind all parties of his/her </a:t>
            </a:r>
            <a:r>
              <a:rPr lang="en-US" sz="3200" u="sng" dirty="0"/>
              <a:t>role</a:t>
            </a:r>
          </a:p>
          <a:p>
            <a:pPr marL="514350" indent="-514350">
              <a:buFont typeface="+mj-lt"/>
              <a:buAutoNum type="alphaLcPeriod"/>
            </a:pPr>
            <a:r>
              <a:rPr lang="en-US" sz="3200" dirty="0">
                <a:highlight>
                  <a:srgbClr val="FFFF00"/>
                </a:highlight>
              </a:rPr>
              <a:t>No, mediator should </a:t>
            </a:r>
            <a:r>
              <a:rPr lang="en-US" sz="3200" u="sng" dirty="0">
                <a:highlight>
                  <a:srgbClr val="FFFF00"/>
                </a:highlight>
              </a:rPr>
              <a:t>pause</a:t>
            </a:r>
            <a:r>
              <a:rPr lang="en-US" sz="3200" dirty="0">
                <a:highlight>
                  <a:srgbClr val="FFFF00"/>
                </a:highlight>
              </a:rPr>
              <a:t>, </a:t>
            </a:r>
            <a:r>
              <a:rPr lang="en-US" sz="3200" u="sng" dirty="0">
                <a:highlight>
                  <a:srgbClr val="FFFF00"/>
                </a:highlight>
              </a:rPr>
              <a:t>inquire, and assess </a:t>
            </a:r>
            <a:r>
              <a:rPr lang="en-US" sz="3200" dirty="0">
                <a:highlight>
                  <a:srgbClr val="FFFF00"/>
                </a:highlight>
              </a:rPr>
              <a:t>the party’s capacity to participate</a:t>
            </a:r>
          </a:p>
          <a:p>
            <a:pPr marL="514350" indent="-514350">
              <a:buFont typeface="+mj-lt"/>
              <a:buAutoNum type="alphaLcPeriod"/>
            </a:pPr>
            <a:r>
              <a:rPr lang="en-US" sz="3200" dirty="0"/>
              <a:t>No, the mediator should </a:t>
            </a:r>
            <a:r>
              <a:rPr lang="en-US" sz="3200" u="sng" dirty="0"/>
              <a:t>withdraw</a:t>
            </a:r>
          </a:p>
        </p:txBody>
      </p:sp>
      <p:sp>
        <p:nvSpPr>
          <p:cNvPr id="5" name="TPStartPoll"/>
          <p:cNvSpPr/>
          <p:nvPr/>
        </p:nvSpPr>
        <p:spPr>
          <a:xfrm>
            <a:off x="1524000" y="0"/>
            <a:ext cx="12700" cy="12700"/>
          </a:xfrm>
          <a:prstGeom prst="rect">
            <a:avLst/>
          </a:prstGeom>
          <a:solidFill>
            <a:schemeClr val="accent1">
              <a:alpha val="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PCountdownTrigger"/>
          <p:cNvSpPr/>
          <p:nvPr/>
        </p:nvSpPr>
        <p:spPr>
          <a:xfrm>
            <a:off x="1524000" y="0"/>
            <a:ext cx="12700" cy="12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3422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Party Competency Issues</a:t>
            </a:r>
          </a:p>
        </p:txBody>
      </p:sp>
      <p:sp>
        <p:nvSpPr>
          <p:cNvPr id="3" name="Content Placeholder 2"/>
          <p:cNvSpPr>
            <a:spLocks noGrp="1"/>
          </p:cNvSpPr>
          <p:nvPr>
            <p:ph sz="quarter" idx="1"/>
          </p:nvPr>
        </p:nvSpPr>
        <p:spPr/>
        <p:txBody>
          <a:bodyPr/>
          <a:lstStyle/>
          <a:p>
            <a:pPr lvl="1">
              <a:buClr>
                <a:srgbClr val="726056"/>
              </a:buClr>
            </a:pPr>
            <a:r>
              <a:rPr lang="en-US" sz="3200" dirty="0">
                <a:solidFill>
                  <a:prstClr val="black"/>
                </a:solidFill>
              </a:rPr>
              <a:t>Prohibited Actions</a:t>
            </a:r>
          </a:p>
          <a:p>
            <a:pPr lvl="1">
              <a:buClr>
                <a:srgbClr val="726056"/>
              </a:buClr>
            </a:pPr>
            <a:r>
              <a:rPr lang="en-US" sz="3200" dirty="0">
                <a:solidFill>
                  <a:prstClr val="black"/>
                </a:solidFill>
              </a:rPr>
              <a:t>Quality of the Process</a:t>
            </a:r>
          </a:p>
          <a:p>
            <a:pPr lvl="1">
              <a:buClr>
                <a:srgbClr val="726056"/>
              </a:buClr>
            </a:pPr>
            <a:r>
              <a:rPr lang="en-US" sz="3200" dirty="0">
                <a:solidFill>
                  <a:prstClr val="black"/>
                </a:solidFill>
              </a:rPr>
              <a:t>Self-Determination</a:t>
            </a:r>
          </a:p>
          <a:p>
            <a:pPr lvl="1">
              <a:buClr>
                <a:srgbClr val="726056"/>
              </a:buClr>
            </a:pPr>
            <a:r>
              <a:rPr lang="en-US" sz="3200" dirty="0">
                <a:solidFill>
                  <a:prstClr val="black"/>
                </a:solidFill>
              </a:rPr>
              <a:t>Impartiality</a:t>
            </a:r>
          </a:p>
          <a:p>
            <a:pPr lvl="1">
              <a:buClr>
                <a:srgbClr val="726056"/>
              </a:buClr>
            </a:pPr>
            <a:r>
              <a:rPr lang="en-US" sz="3200" dirty="0">
                <a:solidFill>
                  <a:prstClr val="black"/>
                </a:solidFill>
              </a:rPr>
              <a:t>Lawyer Serving as Third-Party Neutral</a:t>
            </a:r>
          </a:p>
          <a:p>
            <a:pPr marL="365760" lvl="1" indent="0">
              <a:buClr>
                <a:srgbClr val="726056"/>
              </a:buClr>
              <a:buNone/>
            </a:pPr>
            <a:endParaRPr lang="en-US" sz="3200" dirty="0">
              <a:solidFill>
                <a:prstClr val="black"/>
              </a:solidFill>
            </a:endParaRPr>
          </a:p>
          <a:p>
            <a:endParaRPr lang="en-US" dirty="0"/>
          </a:p>
        </p:txBody>
      </p:sp>
      <p:pic>
        <p:nvPicPr>
          <p:cNvPr id="6148" name="Picture 4" descr="C:\LocalData\My Pictures\competen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4400" y="3657600"/>
            <a:ext cx="2362200" cy="1933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73419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7D8EE-36CD-F344-F7FD-9A838083DE91}"/>
              </a:ext>
            </a:extLst>
          </p:cNvPr>
          <p:cNvSpPr>
            <a:spLocks noGrp="1"/>
          </p:cNvSpPr>
          <p:nvPr>
            <p:ph type="title"/>
          </p:nvPr>
        </p:nvSpPr>
        <p:spPr/>
        <p:txBody>
          <a:bodyPr>
            <a:normAutofit fontScale="90000"/>
          </a:bodyPr>
          <a:lstStyle/>
          <a:p>
            <a:r>
              <a:rPr lang="en-US" dirty="0"/>
              <a:t>Rule 114.13 (A) </a:t>
            </a:r>
            <a:r>
              <a:rPr lang="en-US" dirty="0" err="1"/>
              <a:t>Subd</a:t>
            </a:r>
            <a:r>
              <a:rPr lang="en-US" dirty="0"/>
              <a:t>. 7(c) “Prohibited Actions”</a:t>
            </a:r>
          </a:p>
        </p:txBody>
      </p:sp>
      <p:sp>
        <p:nvSpPr>
          <p:cNvPr id="3" name="Content Placeholder 2">
            <a:extLst>
              <a:ext uri="{FF2B5EF4-FFF2-40B4-BE49-F238E27FC236}">
                <a16:creationId xmlns:a16="http://schemas.microsoft.com/office/drawing/2014/main" id="{44DB873A-B711-1646-29BB-F395D729C0D0}"/>
              </a:ext>
            </a:extLst>
          </p:cNvPr>
          <p:cNvSpPr>
            <a:spLocks noGrp="1"/>
          </p:cNvSpPr>
          <p:nvPr>
            <p:ph sz="quarter" idx="1"/>
          </p:nvPr>
        </p:nvSpPr>
        <p:spPr>
          <a:xfrm>
            <a:off x="816864" y="1828800"/>
            <a:ext cx="10871200" cy="4267200"/>
          </a:xfrm>
        </p:spPr>
        <p:txBody>
          <a:bodyPr>
            <a:normAutofit/>
          </a:bodyPr>
          <a:lstStyle/>
          <a:p>
            <a:r>
              <a:rPr lang="en-US" sz="3600" b="1" u="sng" dirty="0">
                <a:solidFill>
                  <a:srgbClr val="C00000"/>
                </a:solidFill>
              </a:rPr>
              <a:t>Facilitative &amp; Evaluative Neutrals</a:t>
            </a:r>
          </a:p>
          <a:p>
            <a:pPr lvl="1"/>
            <a:r>
              <a:rPr lang="en-US" sz="3300" dirty="0"/>
              <a:t>Drafting</a:t>
            </a:r>
          </a:p>
          <a:p>
            <a:pPr lvl="1"/>
            <a:r>
              <a:rPr lang="en-US" sz="3300" dirty="0"/>
              <a:t>Therapy </a:t>
            </a:r>
          </a:p>
          <a:p>
            <a:pPr lvl="1"/>
            <a:r>
              <a:rPr lang="en-US" sz="3300" dirty="0"/>
              <a:t>Legal Representation</a:t>
            </a:r>
          </a:p>
          <a:p>
            <a:pPr lvl="1"/>
            <a:r>
              <a:rPr lang="en-US" sz="3300" dirty="0"/>
              <a:t>Legal Advice</a:t>
            </a:r>
          </a:p>
        </p:txBody>
      </p:sp>
      <p:pic>
        <p:nvPicPr>
          <p:cNvPr id="6146" name="Picture 2" descr="Ban, Prohibited, Shield, Icon">
            <a:extLst>
              <a:ext uri="{FF2B5EF4-FFF2-40B4-BE49-F238E27FC236}">
                <a16:creationId xmlns:a16="http://schemas.microsoft.com/office/drawing/2014/main" id="{64EA0545-6DCE-259C-FB32-D844F2B349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2514600"/>
            <a:ext cx="3378200" cy="337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03412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03419-B01A-4A97-4790-5308D4896B13}"/>
              </a:ext>
            </a:extLst>
          </p:cNvPr>
          <p:cNvSpPr>
            <a:spLocks noGrp="1"/>
          </p:cNvSpPr>
          <p:nvPr>
            <p:ph type="title"/>
          </p:nvPr>
        </p:nvSpPr>
        <p:spPr>
          <a:xfrm>
            <a:off x="812800" y="228600"/>
            <a:ext cx="10871200" cy="990600"/>
          </a:xfrm>
        </p:spPr>
        <p:txBody>
          <a:bodyPr anchor="ctr">
            <a:normAutofit/>
          </a:bodyPr>
          <a:lstStyle/>
          <a:p>
            <a:r>
              <a:rPr lang="en-US" dirty="0"/>
              <a:t>Rule 114.13 (A) </a:t>
            </a:r>
            <a:r>
              <a:rPr lang="en-US" dirty="0" err="1"/>
              <a:t>Subd</a:t>
            </a:r>
            <a:r>
              <a:rPr lang="en-US" dirty="0"/>
              <a:t>. 7(c)(1): </a:t>
            </a:r>
            <a:r>
              <a:rPr lang="en-US" b="1" dirty="0">
                <a:solidFill>
                  <a:srgbClr val="C00000"/>
                </a:solidFill>
              </a:rPr>
              <a:t>Drafting</a:t>
            </a:r>
          </a:p>
        </p:txBody>
      </p:sp>
      <p:pic>
        <p:nvPicPr>
          <p:cNvPr id="7170" name="Picture 2" descr="Quill, Pen, Write, Author, Ink, Feather">
            <a:extLst>
              <a:ext uri="{FF2B5EF4-FFF2-40B4-BE49-F238E27FC236}">
                <a16:creationId xmlns:a16="http://schemas.microsoft.com/office/drawing/2014/main" id="{BA7A348C-3869-1F48-ADEA-BA6E8C1207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 b="9951"/>
          <a:stretch/>
        </p:blipFill>
        <p:spPr bwMode="auto">
          <a:xfrm>
            <a:off x="812800" y="1589567"/>
            <a:ext cx="5181600" cy="4572000"/>
          </a:xfrm>
          <a:prstGeom prst="rect">
            <a:avLst/>
          </a:prstGeom>
          <a:solidFill>
            <a:srgbClr val="FFFFFF"/>
          </a:solidFill>
        </p:spPr>
      </p:pic>
      <p:sp>
        <p:nvSpPr>
          <p:cNvPr id="3" name="Content Placeholder 2">
            <a:extLst>
              <a:ext uri="{FF2B5EF4-FFF2-40B4-BE49-F238E27FC236}">
                <a16:creationId xmlns:a16="http://schemas.microsoft.com/office/drawing/2014/main" id="{A81103C0-C02F-D577-4E88-982794B776B6}"/>
              </a:ext>
            </a:extLst>
          </p:cNvPr>
          <p:cNvSpPr>
            <a:spLocks noGrp="1"/>
          </p:cNvSpPr>
          <p:nvPr>
            <p:ph sz="quarter" idx="2"/>
          </p:nvPr>
        </p:nvSpPr>
        <p:spPr>
          <a:xfrm>
            <a:off x="6459868" y="1904999"/>
            <a:ext cx="5181600" cy="4256567"/>
          </a:xfrm>
        </p:spPr>
        <p:txBody>
          <a:bodyPr>
            <a:normAutofit/>
          </a:bodyPr>
          <a:lstStyle/>
          <a:p>
            <a:r>
              <a:rPr lang="en-US" dirty="0"/>
              <a:t>“A Neutral in a facilitative or evaluative process </a:t>
            </a:r>
            <a:r>
              <a:rPr lang="en-US" b="1" i="1" u="sng" dirty="0">
                <a:solidFill>
                  <a:srgbClr val="C00000"/>
                </a:solidFill>
              </a:rPr>
              <a:t>shall not: </a:t>
            </a:r>
          </a:p>
          <a:p>
            <a:pPr lvl="1"/>
            <a:r>
              <a:rPr lang="en-US" sz="2900" dirty="0"/>
              <a:t>(1) </a:t>
            </a:r>
            <a:r>
              <a:rPr lang="en-US" sz="2900" dirty="0">
                <a:highlight>
                  <a:srgbClr val="FFFF00"/>
                </a:highlight>
              </a:rPr>
              <a:t>Draft legal documents that are intended to be submitted to the court as an </a:t>
            </a:r>
            <a:r>
              <a:rPr lang="en-US" sz="2900" u="sng" dirty="0">
                <a:highlight>
                  <a:srgbClr val="FFFF00"/>
                </a:highlight>
              </a:rPr>
              <a:t>order to be signed by a judge </a:t>
            </a:r>
            <a:r>
              <a:rPr lang="en-US" sz="2900" dirty="0"/>
              <a:t>or judicial officer…” (emphasis supplied)</a:t>
            </a:r>
          </a:p>
        </p:txBody>
      </p:sp>
    </p:spTree>
    <p:extLst>
      <p:ext uri="{BB962C8B-B14F-4D97-AF65-F5344CB8AC3E}">
        <p14:creationId xmlns:p14="http://schemas.microsoft.com/office/powerpoint/2010/main" val="240466353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20AA7-F6D0-D917-716D-860FF2E13194}"/>
              </a:ext>
            </a:extLst>
          </p:cNvPr>
          <p:cNvSpPr>
            <a:spLocks noGrp="1"/>
          </p:cNvSpPr>
          <p:nvPr>
            <p:ph type="title"/>
          </p:nvPr>
        </p:nvSpPr>
        <p:spPr>
          <a:xfrm>
            <a:off x="812800" y="228600"/>
            <a:ext cx="10871200" cy="990600"/>
          </a:xfrm>
        </p:spPr>
        <p:txBody>
          <a:bodyPr anchor="ctr">
            <a:normAutofit/>
          </a:bodyPr>
          <a:lstStyle/>
          <a:p>
            <a:r>
              <a:rPr lang="en-US" dirty="0"/>
              <a:t>Rule 114.13 (A) </a:t>
            </a:r>
            <a:r>
              <a:rPr lang="en-US" dirty="0" err="1"/>
              <a:t>Subd</a:t>
            </a:r>
            <a:r>
              <a:rPr lang="en-US" dirty="0"/>
              <a:t>. 7(c)(2): </a:t>
            </a:r>
            <a:r>
              <a:rPr lang="en-US" b="1" dirty="0">
                <a:solidFill>
                  <a:srgbClr val="C00000"/>
                </a:solidFill>
              </a:rPr>
              <a:t>Therapy</a:t>
            </a:r>
          </a:p>
        </p:txBody>
      </p:sp>
      <p:sp>
        <p:nvSpPr>
          <p:cNvPr id="3" name="Content Placeholder 2">
            <a:extLst>
              <a:ext uri="{FF2B5EF4-FFF2-40B4-BE49-F238E27FC236}">
                <a16:creationId xmlns:a16="http://schemas.microsoft.com/office/drawing/2014/main" id="{174E107E-0DBB-AE3B-725F-4B5FCA694367}"/>
              </a:ext>
            </a:extLst>
          </p:cNvPr>
          <p:cNvSpPr>
            <a:spLocks noGrp="1"/>
          </p:cNvSpPr>
          <p:nvPr>
            <p:ph sz="quarter" idx="1"/>
          </p:nvPr>
        </p:nvSpPr>
        <p:spPr>
          <a:xfrm>
            <a:off x="812800" y="1981199"/>
            <a:ext cx="5435600" cy="4180367"/>
          </a:xfrm>
        </p:spPr>
        <p:txBody>
          <a:bodyPr>
            <a:normAutofit/>
          </a:bodyPr>
          <a:lstStyle/>
          <a:p>
            <a:r>
              <a:rPr lang="en-US" sz="3200" dirty="0"/>
              <a:t>“A Neutral in a facilitative or evaluative process </a:t>
            </a:r>
            <a:r>
              <a:rPr lang="en-US" sz="3200" b="1" i="1" u="sng" dirty="0">
                <a:solidFill>
                  <a:srgbClr val="C00000"/>
                </a:solidFill>
              </a:rPr>
              <a:t>shall not:</a:t>
            </a:r>
          </a:p>
          <a:p>
            <a:pPr lvl="1"/>
            <a:r>
              <a:rPr lang="en-US" sz="3200" dirty="0"/>
              <a:t>(2) …</a:t>
            </a:r>
            <a:r>
              <a:rPr lang="en-US" sz="3200" dirty="0">
                <a:highlight>
                  <a:srgbClr val="FFFF00"/>
                </a:highlight>
              </a:rPr>
              <a:t>provide therapy</a:t>
            </a:r>
            <a:r>
              <a:rPr lang="en-US" sz="3200" dirty="0"/>
              <a:t> to either party … during an ADR process … (emphasis supplied)</a:t>
            </a:r>
          </a:p>
        </p:txBody>
      </p:sp>
      <p:pic>
        <p:nvPicPr>
          <p:cNvPr id="8194" name="Picture 2" descr="Psychologist, Therapy, Problems, Ill">
            <a:extLst>
              <a:ext uri="{FF2B5EF4-FFF2-40B4-BE49-F238E27FC236}">
                <a16:creationId xmlns:a16="http://schemas.microsoft.com/office/drawing/2014/main" id="{D8654047-CB0C-BD30-6585-7B17ADE6D7E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162800" y="1589567"/>
            <a:ext cx="4521200" cy="4521200"/>
          </a:xfrm>
          <a:prstGeom prst="rect">
            <a:avLst/>
          </a:prstGeom>
          <a:solidFill>
            <a:srgbClr val="FFFFFF"/>
          </a:solidFill>
        </p:spPr>
      </p:pic>
    </p:spTree>
    <p:extLst>
      <p:ext uri="{BB962C8B-B14F-4D97-AF65-F5344CB8AC3E}">
        <p14:creationId xmlns:p14="http://schemas.microsoft.com/office/powerpoint/2010/main" val="41528936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29B47-82A8-92F2-25CC-1D57C0BD8B5E}"/>
              </a:ext>
            </a:extLst>
          </p:cNvPr>
          <p:cNvSpPr>
            <a:spLocks noGrp="1"/>
          </p:cNvSpPr>
          <p:nvPr>
            <p:ph type="title"/>
          </p:nvPr>
        </p:nvSpPr>
        <p:spPr>
          <a:xfrm>
            <a:off x="812800" y="228600"/>
            <a:ext cx="10871200" cy="990600"/>
          </a:xfrm>
        </p:spPr>
        <p:txBody>
          <a:bodyPr anchor="ctr">
            <a:normAutofit/>
          </a:bodyPr>
          <a:lstStyle/>
          <a:p>
            <a:r>
              <a:rPr lang="en-US" sz="4100" dirty="0"/>
              <a:t>Rule 114.13 (A) </a:t>
            </a:r>
            <a:r>
              <a:rPr lang="en-US" sz="4100" dirty="0" err="1"/>
              <a:t>Subd</a:t>
            </a:r>
            <a:r>
              <a:rPr lang="en-US" sz="4100" dirty="0"/>
              <a:t>. 7(c)(2): </a:t>
            </a:r>
            <a:r>
              <a:rPr lang="en-US" sz="4100" b="1" dirty="0">
                <a:solidFill>
                  <a:srgbClr val="C00000"/>
                </a:solidFill>
              </a:rPr>
              <a:t>Legal Advice</a:t>
            </a:r>
          </a:p>
        </p:txBody>
      </p:sp>
      <p:pic>
        <p:nvPicPr>
          <p:cNvPr id="9218" name="Picture 2" descr="A few people looking at a tablet&#10;&#10;Description automatically generated with low confidence">
            <a:extLst>
              <a:ext uri="{FF2B5EF4-FFF2-40B4-BE49-F238E27FC236}">
                <a16:creationId xmlns:a16="http://schemas.microsoft.com/office/drawing/2014/main" id="{4B52B578-B290-915B-9CD6-CE489C5BE38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4633"/>
          <a:stretch/>
        </p:blipFill>
        <p:spPr bwMode="auto">
          <a:xfrm>
            <a:off x="812800" y="1589567"/>
            <a:ext cx="5181600" cy="4572000"/>
          </a:xfrm>
          <a:prstGeom prst="rect">
            <a:avLst/>
          </a:prstGeom>
          <a:solidFill>
            <a:srgbClr val="FFFFFF"/>
          </a:solidFill>
        </p:spPr>
      </p:pic>
      <p:sp>
        <p:nvSpPr>
          <p:cNvPr id="3" name="Content Placeholder 2">
            <a:extLst>
              <a:ext uri="{FF2B5EF4-FFF2-40B4-BE49-F238E27FC236}">
                <a16:creationId xmlns:a16="http://schemas.microsoft.com/office/drawing/2014/main" id="{56461D3A-0B98-C027-4CCF-4CC8D14C6953}"/>
              </a:ext>
            </a:extLst>
          </p:cNvPr>
          <p:cNvSpPr>
            <a:spLocks noGrp="1"/>
          </p:cNvSpPr>
          <p:nvPr>
            <p:ph sz="quarter" idx="2"/>
          </p:nvPr>
        </p:nvSpPr>
        <p:spPr>
          <a:xfrm>
            <a:off x="6459868" y="1904999"/>
            <a:ext cx="5181600" cy="4256567"/>
          </a:xfrm>
        </p:spPr>
        <p:txBody>
          <a:bodyPr>
            <a:normAutofit/>
          </a:bodyPr>
          <a:lstStyle/>
          <a:p>
            <a:r>
              <a:rPr lang="en-US" dirty="0"/>
              <a:t>“A Neutral in a facilitative or evaluative process </a:t>
            </a:r>
            <a:r>
              <a:rPr lang="en-US" b="1" i="1" u="sng" dirty="0">
                <a:solidFill>
                  <a:srgbClr val="C00000"/>
                </a:solidFill>
              </a:rPr>
              <a:t>shall not</a:t>
            </a:r>
            <a:r>
              <a:rPr lang="en-US" dirty="0"/>
              <a:t>:</a:t>
            </a:r>
          </a:p>
          <a:p>
            <a:pPr lvl="1"/>
            <a:r>
              <a:rPr lang="en-US" sz="2900" dirty="0"/>
              <a:t>(2) …</a:t>
            </a:r>
            <a:r>
              <a:rPr lang="en-US" sz="2900" dirty="0">
                <a:highlight>
                  <a:srgbClr val="FFFF00"/>
                </a:highlight>
              </a:rPr>
              <a:t>provide legal representation or advice to any party or engage in the unauthorized practice of law in any matter during an ADR process</a:t>
            </a:r>
            <a:r>
              <a:rPr lang="en-US" sz="2900" dirty="0"/>
              <a:t>… (emphasis supplied)</a:t>
            </a:r>
          </a:p>
          <a:p>
            <a:endParaRPr lang="en-US" dirty="0"/>
          </a:p>
        </p:txBody>
      </p:sp>
    </p:spTree>
    <p:extLst>
      <p:ext uri="{BB962C8B-B14F-4D97-AF65-F5344CB8AC3E}">
        <p14:creationId xmlns:p14="http://schemas.microsoft.com/office/powerpoint/2010/main" val="11943696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Quality of the Process</a:t>
            </a:r>
          </a:p>
        </p:txBody>
      </p:sp>
      <p:sp>
        <p:nvSpPr>
          <p:cNvPr id="3" name="Content Placeholder 2"/>
          <p:cNvSpPr>
            <a:spLocks noGrp="1"/>
          </p:cNvSpPr>
          <p:nvPr>
            <p:ph sz="quarter" idx="1"/>
          </p:nvPr>
        </p:nvSpPr>
        <p:spPr>
          <a:xfrm>
            <a:off x="1219200" y="1676400"/>
            <a:ext cx="9985248" cy="4800600"/>
          </a:xfrm>
        </p:spPr>
        <p:txBody>
          <a:bodyPr>
            <a:normAutofit fontScale="85000" lnSpcReduction="10000"/>
          </a:bodyPr>
          <a:lstStyle/>
          <a:p>
            <a:pPr marL="0" indent="0">
              <a:buNone/>
            </a:pPr>
            <a:endParaRPr lang="en-US" sz="3400" b="1" dirty="0"/>
          </a:p>
          <a:p>
            <a:r>
              <a:rPr lang="en-US" sz="3200" b="1" u="sng" dirty="0">
                <a:solidFill>
                  <a:srgbClr val="C00000"/>
                </a:solidFill>
              </a:rPr>
              <a:t>Rule 114.13 (A) </a:t>
            </a:r>
            <a:r>
              <a:rPr lang="en-US" sz="3200" b="1" u="sng" dirty="0" err="1">
                <a:solidFill>
                  <a:srgbClr val="C00000"/>
                </a:solidFill>
              </a:rPr>
              <a:t>Subd</a:t>
            </a:r>
            <a:r>
              <a:rPr lang="en-US" sz="3200" b="1" u="sng" dirty="0">
                <a:solidFill>
                  <a:srgbClr val="C00000"/>
                </a:solidFill>
              </a:rPr>
              <a:t>. 5</a:t>
            </a:r>
            <a:r>
              <a:rPr lang="en-US" sz="3100" dirty="0"/>
              <a:t> “A Neutral shall </a:t>
            </a:r>
            <a:r>
              <a:rPr lang="en-US" sz="3100" u="sng" dirty="0"/>
              <a:t>withdraw</a:t>
            </a:r>
            <a:r>
              <a:rPr lang="en-US" sz="3100" dirty="0"/>
              <a:t> from an ADR process or postpone a session….,..if a party is </a:t>
            </a:r>
            <a:r>
              <a:rPr lang="en-US" sz="3100" dirty="0">
                <a:highlight>
                  <a:srgbClr val="FFFF00"/>
                </a:highlight>
              </a:rPr>
              <a:t>unable to participate </a:t>
            </a:r>
            <a:r>
              <a:rPr lang="en-US" sz="3100" dirty="0"/>
              <a:t>due to drug or alcohol abuse, or other physical or mental incapacity.”</a:t>
            </a:r>
          </a:p>
          <a:p>
            <a:endParaRPr lang="en-US" sz="3100" dirty="0"/>
          </a:p>
          <a:p>
            <a:pPr>
              <a:buClr>
                <a:srgbClr val="726056"/>
              </a:buClr>
            </a:pPr>
            <a:r>
              <a:rPr lang="en-US" sz="3100" b="1" u="sng" dirty="0">
                <a:solidFill>
                  <a:srgbClr val="C00000"/>
                </a:solidFill>
              </a:rPr>
              <a:t>Model Standard VI.A.10</a:t>
            </a:r>
            <a:r>
              <a:rPr lang="en-US" sz="3100" b="1" dirty="0">
                <a:solidFill>
                  <a:prstClr val="black"/>
                </a:solidFill>
              </a:rPr>
              <a:t>.  </a:t>
            </a:r>
            <a:r>
              <a:rPr lang="en-US" sz="3100" dirty="0">
                <a:solidFill>
                  <a:prstClr val="black"/>
                </a:solidFill>
              </a:rPr>
              <a:t>If a party appears to have difficulty comprehending the process, issues, or settlement options, or difficulty participating in a mediation, the mediator should </a:t>
            </a:r>
            <a:r>
              <a:rPr lang="en-US" sz="3100" u="sng" dirty="0">
                <a:solidFill>
                  <a:prstClr val="black"/>
                </a:solidFill>
              </a:rPr>
              <a:t>explore the circumstances </a:t>
            </a:r>
            <a:r>
              <a:rPr lang="en-US" sz="3100" dirty="0">
                <a:solidFill>
                  <a:prstClr val="black"/>
                </a:solidFill>
              </a:rPr>
              <a:t>and </a:t>
            </a:r>
            <a:r>
              <a:rPr lang="en-US" sz="3100" u="sng" dirty="0">
                <a:solidFill>
                  <a:prstClr val="black"/>
                </a:solidFill>
                <a:highlight>
                  <a:srgbClr val="FFFF00"/>
                </a:highlight>
              </a:rPr>
              <a:t>potential accommodations</a:t>
            </a:r>
            <a:r>
              <a:rPr lang="en-US" sz="3100" dirty="0">
                <a:solidFill>
                  <a:prstClr val="black"/>
                </a:solidFill>
              </a:rPr>
              <a:t>, modifications or adjustments that would make possible the party’s capacity to comprehend, participate and exercise self-determination.</a:t>
            </a:r>
          </a:p>
          <a:p>
            <a:endParaRPr lang="en-US" sz="3100" dirty="0"/>
          </a:p>
          <a:p>
            <a:endParaRPr lang="en-US" sz="3400" dirty="0"/>
          </a:p>
          <a:p>
            <a:endParaRPr lang="en-US" dirty="0"/>
          </a:p>
          <a:p>
            <a:endParaRPr lang="en-US" dirty="0"/>
          </a:p>
          <a:p>
            <a:pPr lvl="8"/>
            <a:endParaRPr lang="en-US" sz="2400" dirty="0">
              <a:solidFill>
                <a:prstClr val="black"/>
              </a:solidFill>
            </a:endParaRPr>
          </a:p>
          <a:p>
            <a:pPr lvl="8"/>
            <a:endParaRPr lang="en-US" sz="2400" dirty="0">
              <a:solidFill>
                <a:prstClr val="black"/>
              </a:solidFill>
            </a:endParaRPr>
          </a:p>
          <a:p>
            <a:pPr lvl="8"/>
            <a:endParaRPr lang="en-US" sz="2400" dirty="0">
              <a:solidFill>
                <a:prstClr val="black"/>
              </a:solidFill>
            </a:endParaRPr>
          </a:p>
          <a:p>
            <a:pPr lvl="8"/>
            <a:endParaRPr lang="en-US" sz="2400" dirty="0">
              <a:solidFill>
                <a:prstClr val="black"/>
              </a:solidFill>
            </a:endParaRPr>
          </a:p>
          <a:p>
            <a:pPr lvl="8"/>
            <a:endParaRPr lang="en-US" sz="2400" dirty="0">
              <a:solidFill>
                <a:prstClr val="black"/>
              </a:solidFill>
            </a:endParaRPr>
          </a:p>
          <a:p>
            <a:pPr lvl="8"/>
            <a:endParaRPr lang="en-US" sz="2400" dirty="0">
              <a:solidFill>
                <a:prstClr val="black"/>
              </a:solidFill>
            </a:endParaRPr>
          </a:p>
          <a:p>
            <a:pPr lvl="8"/>
            <a:endParaRPr lang="en-US" sz="2400" dirty="0">
              <a:solidFill>
                <a:prstClr val="black"/>
              </a:solidFill>
            </a:endParaRPr>
          </a:p>
          <a:p>
            <a:pPr lvl="8"/>
            <a:endParaRPr lang="en-US" sz="2400" dirty="0">
              <a:solidFill>
                <a:prstClr val="black"/>
              </a:solidFill>
            </a:endParaRPr>
          </a:p>
          <a:p>
            <a:pPr lvl="8"/>
            <a:endParaRPr lang="en-US" sz="2400" dirty="0">
              <a:solidFill>
                <a:prstClr val="black"/>
              </a:solidFill>
            </a:endParaRPr>
          </a:p>
          <a:p>
            <a:pPr lvl="8"/>
            <a:endParaRPr lang="en-US" sz="2400" dirty="0">
              <a:solidFill>
                <a:prstClr val="black"/>
              </a:solidFill>
            </a:endParaRPr>
          </a:p>
          <a:p>
            <a:pPr lvl="8"/>
            <a:endParaRPr lang="en-US" sz="2400" dirty="0">
              <a:solidFill>
                <a:prstClr val="black"/>
              </a:solidFill>
            </a:endParaRPr>
          </a:p>
          <a:p>
            <a:pPr lvl="8"/>
            <a:endParaRPr lang="en-US" sz="2400" dirty="0">
              <a:solidFill>
                <a:prstClr val="black"/>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0411" y="228601"/>
            <a:ext cx="2145138" cy="163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68851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on Impartiality</a:t>
            </a:r>
          </a:p>
        </p:txBody>
      </p:sp>
      <p:sp>
        <p:nvSpPr>
          <p:cNvPr id="3" name="Content Placeholder 2"/>
          <p:cNvSpPr>
            <a:spLocks noGrp="1"/>
          </p:cNvSpPr>
          <p:nvPr>
            <p:ph sz="quarter" idx="1"/>
          </p:nvPr>
        </p:nvSpPr>
        <p:spPr>
          <a:xfrm>
            <a:off x="816864" y="1828800"/>
            <a:ext cx="10871200" cy="4267200"/>
          </a:xfrm>
        </p:spPr>
        <p:txBody>
          <a:bodyPr/>
          <a:lstStyle/>
          <a:p>
            <a:r>
              <a:rPr lang="en-US" b="1" dirty="0">
                <a:solidFill>
                  <a:srgbClr val="C00000"/>
                </a:solidFill>
              </a:rPr>
              <a:t>Rule 114.13 (A) </a:t>
            </a:r>
            <a:r>
              <a:rPr lang="en-US" b="1" dirty="0" err="1">
                <a:solidFill>
                  <a:srgbClr val="C00000"/>
                </a:solidFill>
              </a:rPr>
              <a:t>Subd</a:t>
            </a:r>
            <a:r>
              <a:rPr lang="en-US" b="1" dirty="0">
                <a:solidFill>
                  <a:srgbClr val="C00000"/>
                </a:solidFill>
              </a:rPr>
              <a:t>. 1. Impartiality  </a:t>
            </a:r>
          </a:p>
          <a:p>
            <a:pPr lvl="1"/>
            <a:r>
              <a:rPr lang="en-US" dirty="0"/>
              <a:t>“….If at any time the Neutral is unable to conduct the process in an impartial manner, the Neutral shall </a:t>
            </a:r>
            <a:r>
              <a:rPr lang="en-US" u="sng" dirty="0"/>
              <a:t>withdraw</a:t>
            </a:r>
            <a:r>
              <a:rPr lang="en-US" dirty="0"/>
              <a:t>.”</a:t>
            </a:r>
          </a:p>
          <a:p>
            <a:pPr marL="0" indent="0">
              <a:buNone/>
            </a:pPr>
            <a:endParaRPr lang="en-US" dirty="0"/>
          </a:p>
          <a:p>
            <a:pPr lvl="1"/>
            <a:r>
              <a:rPr lang="en-US" dirty="0"/>
              <a:t>“….Impartiality means freedom from favoritism or bias either by word or action, and </a:t>
            </a:r>
            <a:r>
              <a:rPr lang="en-US" b="1" dirty="0">
                <a:highlight>
                  <a:srgbClr val="FFFF00"/>
                </a:highlight>
              </a:rPr>
              <a:t>a commitment to serve all parties</a:t>
            </a:r>
            <a:r>
              <a:rPr lang="en-US" dirty="0">
                <a:highlight>
                  <a:srgbClr val="FFFF00"/>
                </a:highlight>
              </a:rPr>
              <a:t> </a:t>
            </a:r>
            <a:r>
              <a:rPr lang="en-US" dirty="0"/>
              <a:t>as opposed to a single party.”</a:t>
            </a:r>
            <a:r>
              <a:rPr lang="en-US" i="1" dirty="0"/>
              <a:t> </a:t>
            </a:r>
          </a:p>
          <a:p>
            <a:pPr marL="0" indent="0">
              <a:buNone/>
            </a:pPr>
            <a:endParaRPr lang="en-US" dirty="0"/>
          </a:p>
        </p:txBody>
      </p:sp>
      <p:pic>
        <p:nvPicPr>
          <p:cNvPr id="1026" name="Picture 2" descr="C:\LocalData\My Pictures\balan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7344" y="5337731"/>
            <a:ext cx="2637312" cy="123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837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a:xfrm>
            <a:off x="457200" y="180975"/>
            <a:ext cx="11277600" cy="962025"/>
          </a:xfrm>
        </p:spPr>
        <p:txBody>
          <a:bodyPr>
            <a:noAutofit/>
          </a:bodyPr>
          <a:lstStyle/>
          <a:p>
            <a:pPr algn="ctr"/>
            <a:r>
              <a:rPr lang="en-US" sz="3200" b="1" dirty="0"/>
              <a:t>Rule 114.13 (A) Code of Ethics </a:t>
            </a:r>
            <a:br>
              <a:rPr lang="en-US" sz="3200" b="1" dirty="0"/>
            </a:br>
            <a:r>
              <a:rPr lang="en-US" sz="3200" b="1" dirty="0"/>
              <a:t>for Court-Annexed ADR Neutrals</a:t>
            </a:r>
          </a:p>
        </p:txBody>
      </p:sp>
      <p:sp>
        <p:nvSpPr>
          <p:cNvPr id="4" name="Text Placeholder 3"/>
          <p:cNvSpPr>
            <a:spLocks noGrp="1"/>
          </p:cNvSpPr>
          <p:nvPr>
            <p:ph type="body" idx="2"/>
          </p:nvPr>
        </p:nvSpPr>
        <p:spPr/>
        <p:txBody>
          <a:bodyPr/>
          <a:lstStyle/>
          <a:p>
            <a:endParaRPr lang="en-US" dirty="0"/>
          </a:p>
        </p:txBody>
      </p:sp>
      <p:sp>
        <p:nvSpPr>
          <p:cNvPr id="3" name="Content Placeholder 2"/>
          <p:cNvSpPr>
            <a:spLocks noGrp="1"/>
          </p:cNvSpPr>
          <p:nvPr>
            <p:ph sz="quarter" idx="1"/>
          </p:nvPr>
        </p:nvSpPr>
        <p:spPr>
          <a:xfrm>
            <a:off x="3276600" y="1828799"/>
            <a:ext cx="8762999" cy="4343400"/>
          </a:xfrm>
        </p:spPr>
        <p:txBody>
          <a:bodyPr rtlCol="0">
            <a:normAutofit fontScale="92500" lnSpcReduction="20000"/>
          </a:bodyPr>
          <a:lstStyle/>
          <a:p>
            <a:pPr>
              <a:buNone/>
              <a:defRPr/>
            </a:pPr>
            <a:r>
              <a:rPr lang="en-US" b="1" dirty="0"/>
              <a:t>	</a:t>
            </a:r>
            <a:r>
              <a:rPr lang="en-US" b="1" dirty="0" err="1"/>
              <a:t>Subd</a:t>
            </a:r>
            <a:r>
              <a:rPr lang="en-US" b="1" dirty="0"/>
              <a:t>. 1. 	Impartiality</a:t>
            </a:r>
            <a:endParaRPr lang="en-US" dirty="0"/>
          </a:p>
          <a:p>
            <a:pPr>
              <a:buNone/>
              <a:defRPr/>
            </a:pPr>
            <a:r>
              <a:rPr lang="en-US" b="1" dirty="0"/>
              <a:t>	</a:t>
            </a:r>
            <a:r>
              <a:rPr lang="en-US" b="1" dirty="0" err="1"/>
              <a:t>Subd</a:t>
            </a:r>
            <a:r>
              <a:rPr lang="en-US" b="1" dirty="0"/>
              <a:t>. 2. 	Conflicts of Interest</a:t>
            </a:r>
            <a:endParaRPr lang="en-US" dirty="0"/>
          </a:p>
          <a:p>
            <a:pPr>
              <a:buNone/>
              <a:defRPr/>
            </a:pPr>
            <a:r>
              <a:rPr lang="en-US" b="1" dirty="0"/>
              <a:t>	</a:t>
            </a:r>
            <a:r>
              <a:rPr lang="en-US" b="1" dirty="0" err="1"/>
              <a:t>Subd</a:t>
            </a:r>
            <a:r>
              <a:rPr lang="en-US" b="1" dirty="0"/>
              <a:t>. 3. 	Competence</a:t>
            </a:r>
            <a:endParaRPr lang="en-US" dirty="0"/>
          </a:p>
          <a:p>
            <a:pPr>
              <a:buNone/>
              <a:defRPr/>
            </a:pPr>
            <a:r>
              <a:rPr lang="en-US" b="1" dirty="0"/>
              <a:t>	</a:t>
            </a:r>
            <a:r>
              <a:rPr lang="en-US" b="1" dirty="0" err="1"/>
              <a:t>Subd</a:t>
            </a:r>
            <a:r>
              <a:rPr lang="en-US" b="1" dirty="0"/>
              <a:t>. 4   	Confidentiality </a:t>
            </a:r>
            <a:endParaRPr lang="en-US" dirty="0"/>
          </a:p>
          <a:p>
            <a:pPr>
              <a:buNone/>
              <a:defRPr/>
            </a:pPr>
            <a:r>
              <a:rPr lang="en-US" b="1" dirty="0"/>
              <a:t>	</a:t>
            </a:r>
            <a:r>
              <a:rPr lang="en-US" b="1" dirty="0" err="1"/>
              <a:t>Subd</a:t>
            </a:r>
            <a:r>
              <a:rPr lang="en-US" b="1" dirty="0"/>
              <a:t>. 5. 	Quality of the Process </a:t>
            </a:r>
            <a:endParaRPr lang="en-US" dirty="0"/>
          </a:p>
          <a:p>
            <a:pPr>
              <a:buNone/>
              <a:defRPr/>
            </a:pPr>
            <a:r>
              <a:rPr lang="en-US" b="1" dirty="0"/>
              <a:t>	</a:t>
            </a:r>
            <a:r>
              <a:rPr lang="en-US" b="1" dirty="0" err="1"/>
              <a:t>Subd</a:t>
            </a:r>
            <a:r>
              <a:rPr lang="en-US" b="1" dirty="0"/>
              <a:t>. 6. 	Advertising and Solicitation</a:t>
            </a:r>
            <a:endParaRPr lang="en-US" dirty="0"/>
          </a:p>
          <a:p>
            <a:pPr>
              <a:buNone/>
              <a:defRPr/>
            </a:pPr>
            <a:r>
              <a:rPr lang="en-US" b="1" dirty="0"/>
              <a:t>	</a:t>
            </a:r>
            <a:r>
              <a:rPr lang="en-US" b="1" dirty="0" err="1"/>
              <a:t>Subd</a:t>
            </a:r>
            <a:r>
              <a:rPr lang="en-US" b="1" dirty="0"/>
              <a:t>. 7. 	Fees; Requirement of Written 					Agreement for ADR Services; 					Prohibited Actions</a:t>
            </a:r>
            <a:endParaRPr lang="en-US" dirty="0"/>
          </a:p>
          <a:p>
            <a:pPr>
              <a:buNone/>
              <a:defRPr/>
            </a:pPr>
            <a:r>
              <a:rPr lang="en-US" b="1" dirty="0"/>
              <a:t>	</a:t>
            </a:r>
            <a:r>
              <a:rPr lang="en-US" b="1" dirty="0" err="1"/>
              <a:t>Subd</a:t>
            </a:r>
            <a:r>
              <a:rPr lang="en-US" b="1" dirty="0"/>
              <a:t>. 8  Self-Determination in Mediation</a:t>
            </a:r>
            <a:endParaRPr lang="en-US" dirty="0"/>
          </a:p>
          <a:p>
            <a:pPr>
              <a:buFont typeface="Arial"/>
              <a:buChar char="•"/>
              <a:defRPr/>
            </a:pPr>
            <a:endParaRPr lang="en-US" dirty="0"/>
          </a:p>
        </p:txBody>
      </p:sp>
      <p:pic>
        <p:nvPicPr>
          <p:cNvPr id="5" name="Picture 4" descr="imagesCASRA8FH.jpg"/>
          <p:cNvPicPr>
            <a:picLocks noChangeAspect="1"/>
          </p:cNvPicPr>
          <p:nvPr/>
        </p:nvPicPr>
        <p:blipFill>
          <a:blip r:embed="rId3"/>
          <a:stretch>
            <a:fillRect/>
          </a:stretch>
        </p:blipFill>
        <p:spPr>
          <a:xfrm>
            <a:off x="617537" y="3019425"/>
            <a:ext cx="2524125" cy="1809750"/>
          </a:xfrm>
          <a:prstGeom prst="rect">
            <a:avLst/>
          </a:prstGeom>
        </p:spPr>
      </p:pic>
    </p:spTree>
    <p:extLst>
      <p:ext uri="{BB962C8B-B14F-4D97-AF65-F5344CB8AC3E}">
        <p14:creationId xmlns:p14="http://schemas.microsoft.com/office/powerpoint/2010/main" val="374915579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Assessing &amp; Addressing Competency</a:t>
            </a:r>
          </a:p>
        </p:txBody>
      </p:sp>
      <p:sp>
        <p:nvSpPr>
          <p:cNvPr id="3" name="Content Placeholder 2"/>
          <p:cNvSpPr>
            <a:spLocks noGrp="1"/>
          </p:cNvSpPr>
          <p:nvPr>
            <p:ph sz="quarter" idx="1"/>
          </p:nvPr>
        </p:nvSpPr>
        <p:spPr/>
        <p:txBody>
          <a:bodyPr/>
          <a:lstStyle/>
          <a:p>
            <a:r>
              <a:rPr lang="en-US" dirty="0"/>
              <a:t>Assessing Competency:</a:t>
            </a:r>
          </a:p>
          <a:p>
            <a:pPr lvl="1"/>
            <a:r>
              <a:rPr lang="en-US" dirty="0"/>
              <a:t>Does the participant understand the process?</a:t>
            </a:r>
          </a:p>
          <a:p>
            <a:pPr lvl="1"/>
            <a:r>
              <a:rPr lang="en-US" dirty="0"/>
              <a:t>Do they have enough info to make informed decisions?</a:t>
            </a:r>
          </a:p>
          <a:p>
            <a:pPr lvl="1"/>
            <a:r>
              <a:rPr lang="en-US" dirty="0"/>
              <a:t>Are they capable of negotiating in own best interests?</a:t>
            </a:r>
          </a:p>
          <a:p>
            <a:pPr lvl="1"/>
            <a:r>
              <a:rPr lang="en-US" dirty="0"/>
              <a:t>Are they acting of their own free will?</a:t>
            </a:r>
          </a:p>
          <a:p>
            <a:pPr lvl="1"/>
            <a:r>
              <a:rPr lang="en-US" dirty="0"/>
              <a:t>Are they capable of understanding the known potential consequences of their decisions?</a:t>
            </a:r>
          </a:p>
        </p:txBody>
      </p:sp>
      <p:sp>
        <p:nvSpPr>
          <p:cNvPr id="4" name="TextBox 3"/>
          <p:cNvSpPr txBox="1"/>
          <p:nvPr/>
        </p:nvSpPr>
        <p:spPr>
          <a:xfrm>
            <a:off x="6477000" y="5410200"/>
            <a:ext cx="3095784" cy="369332"/>
          </a:xfrm>
          <a:prstGeom prst="rect">
            <a:avLst/>
          </a:prstGeom>
          <a:noFill/>
        </p:spPr>
        <p:txBody>
          <a:bodyPr wrap="none" rtlCol="0">
            <a:spAutoFit/>
          </a:bodyPr>
          <a:lstStyle/>
          <a:p>
            <a:r>
              <a:rPr lang="en-US" b="1" i="1" dirty="0">
                <a:solidFill>
                  <a:srgbClr val="C00000"/>
                </a:solidFill>
              </a:rPr>
              <a:t>MN ADR Handbook</a:t>
            </a:r>
            <a:r>
              <a:rPr lang="en-US" dirty="0"/>
              <a:t>, p. 283-4</a:t>
            </a:r>
          </a:p>
        </p:txBody>
      </p:sp>
    </p:spTree>
    <p:extLst>
      <p:ext uri="{BB962C8B-B14F-4D97-AF65-F5344CB8AC3E}">
        <p14:creationId xmlns:p14="http://schemas.microsoft.com/office/powerpoint/2010/main" val="344538802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Assessing &amp; Addressing Competency</a:t>
            </a:r>
          </a:p>
        </p:txBody>
      </p:sp>
      <p:sp>
        <p:nvSpPr>
          <p:cNvPr id="3" name="Content Placeholder 2"/>
          <p:cNvSpPr>
            <a:spLocks noGrp="1"/>
          </p:cNvSpPr>
          <p:nvPr>
            <p:ph sz="quarter" idx="1"/>
          </p:nvPr>
        </p:nvSpPr>
        <p:spPr/>
        <p:txBody>
          <a:bodyPr>
            <a:normAutofit fontScale="92500"/>
          </a:bodyPr>
          <a:lstStyle/>
          <a:p>
            <a:r>
              <a:rPr lang="en-US" dirty="0"/>
              <a:t>Addressing Competency</a:t>
            </a:r>
          </a:p>
          <a:p>
            <a:pPr lvl="1"/>
            <a:r>
              <a:rPr lang="en-US" dirty="0"/>
              <a:t>Remind the all parties of the neutral’s role</a:t>
            </a:r>
          </a:p>
          <a:p>
            <a:pPr lvl="1"/>
            <a:r>
              <a:rPr lang="en-US" dirty="0"/>
              <a:t>Make party aware of importance of consulting other professionals to help make informed decisions</a:t>
            </a:r>
          </a:p>
          <a:p>
            <a:pPr lvl="1"/>
            <a:r>
              <a:rPr lang="en-US" dirty="0"/>
              <a:t>Inquire about problems and potential accommodations, such as a support person</a:t>
            </a:r>
          </a:p>
          <a:p>
            <a:pPr lvl="1"/>
            <a:r>
              <a:rPr lang="en-US" dirty="0"/>
              <a:t>Suggest a recess to think and consider options</a:t>
            </a:r>
          </a:p>
          <a:p>
            <a:pPr lvl="1"/>
            <a:r>
              <a:rPr lang="en-US" dirty="0"/>
              <a:t>Check-in periodically</a:t>
            </a:r>
          </a:p>
          <a:p>
            <a:pPr lvl="1"/>
            <a:r>
              <a:rPr lang="en-US" dirty="0"/>
              <a:t>Allow time for attorney review of settlement agreement</a:t>
            </a:r>
          </a:p>
          <a:p>
            <a:pPr lvl="1"/>
            <a:r>
              <a:rPr lang="en-US" dirty="0"/>
              <a:t>Postpone to allow party to obtain assistance</a:t>
            </a:r>
          </a:p>
          <a:p>
            <a:pPr lvl="1"/>
            <a:r>
              <a:rPr lang="en-US" dirty="0"/>
              <a:t>Withdraw</a:t>
            </a:r>
          </a:p>
          <a:p>
            <a:pPr marL="365760" lvl="1" indent="0">
              <a:buNone/>
            </a:pPr>
            <a:endParaRPr lang="en-US" dirty="0"/>
          </a:p>
        </p:txBody>
      </p:sp>
      <p:sp>
        <p:nvSpPr>
          <p:cNvPr id="4" name="Rectangle 3"/>
          <p:cNvSpPr/>
          <p:nvPr/>
        </p:nvSpPr>
        <p:spPr>
          <a:xfrm>
            <a:off x="6477001" y="5874206"/>
            <a:ext cx="3023007" cy="646331"/>
          </a:xfrm>
          <a:prstGeom prst="rect">
            <a:avLst/>
          </a:prstGeom>
        </p:spPr>
        <p:txBody>
          <a:bodyPr wrap="none">
            <a:spAutoFit/>
          </a:bodyPr>
          <a:lstStyle/>
          <a:p>
            <a:pPr lvl="0"/>
            <a:r>
              <a:rPr lang="en-US" b="1" i="1" dirty="0">
                <a:solidFill>
                  <a:srgbClr val="C00000"/>
                </a:solidFill>
              </a:rPr>
              <a:t>MN ADR Handbook</a:t>
            </a:r>
            <a:r>
              <a:rPr lang="en-US" dirty="0">
                <a:solidFill>
                  <a:prstClr val="black"/>
                </a:solidFill>
              </a:rPr>
              <a:t>, p. 284-6</a:t>
            </a:r>
          </a:p>
          <a:p>
            <a:pPr lvl="0"/>
            <a:r>
              <a:rPr lang="en-US" dirty="0">
                <a:solidFill>
                  <a:prstClr val="black"/>
                </a:solidFill>
              </a:rPr>
              <a:t>		    p. 312-4</a:t>
            </a:r>
          </a:p>
        </p:txBody>
      </p:sp>
    </p:spTree>
    <p:extLst>
      <p:ext uri="{BB962C8B-B14F-4D97-AF65-F5344CB8AC3E}">
        <p14:creationId xmlns:p14="http://schemas.microsoft.com/office/powerpoint/2010/main" val="153876664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Intervene and Assist with Caution</a:t>
            </a:r>
          </a:p>
        </p:txBody>
      </p:sp>
      <p:sp>
        <p:nvSpPr>
          <p:cNvPr id="3" name="Content Placeholder 2"/>
          <p:cNvSpPr>
            <a:spLocks noGrp="1"/>
          </p:cNvSpPr>
          <p:nvPr>
            <p:ph sz="quarter" idx="1"/>
          </p:nvPr>
        </p:nvSpPr>
        <p:spPr/>
        <p:txBody>
          <a:bodyPr/>
          <a:lstStyle/>
          <a:p>
            <a:pPr marL="0" indent="0">
              <a:buNone/>
            </a:pPr>
            <a:r>
              <a:rPr lang="en-US" dirty="0"/>
              <a:t>“The critical inquiry is </a:t>
            </a:r>
            <a:r>
              <a:rPr lang="en-US" u="sng" dirty="0"/>
              <a:t>how to intervene </a:t>
            </a:r>
            <a:r>
              <a:rPr lang="en-US" dirty="0"/>
              <a:t>on behalf of an unrepresented party to support self-determination and a quality process, without undermining the neutral’s </a:t>
            </a:r>
            <a:r>
              <a:rPr lang="en-US" u="sng" dirty="0"/>
              <a:t>impartiality</a:t>
            </a:r>
            <a:r>
              <a:rPr lang="en-US" dirty="0"/>
              <a:t> – or appearance of impartiality -  and the </a:t>
            </a:r>
            <a:r>
              <a:rPr lang="en-US" u="sng" dirty="0"/>
              <a:t>integrity and fairness of the process for </a:t>
            </a:r>
            <a:r>
              <a:rPr lang="en-US" i="1" u="sng" dirty="0"/>
              <a:t>all</a:t>
            </a:r>
            <a:r>
              <a:rPr lang="en-US" u="sng" dirty="0"/>
              <a:t> </a:t>
            </a:r>
            <a:r>
              <a:rPr lang="en-US" dirty="0"/>
              <a:t>parties.”</a:t>
            </a:r>
          </a:p>
          <a:p>
            <a:pPr marL="0" indent="0">
              <a:buNone/>
            </a:pPr>
            <a:endParaRPr lang="en-US" dirty="0"/>
          </a:p>
          <a:p>
            <a:pPr marL="0" indent="0">
              <a:buNone/>
            </a:pPr>
            <a:r>
              <a:rPr lang="en-US" b="1" i="1" dirty="0">
                <a:solidFill>
                  <a:srgbClr val="C00000"/>
                </a:solidFill>
              </a:rPr>
              <a:t>			MN ADR Handbook</a:t>
            </a:r>
            <a:r>
              <a:rPr lang="en-US" dirty="0">
                <a:solidFill>
                  <a:prstClr val="black"/>
                </a:solidFill>
              </a:rPr>
              <a:t>, p. 284-5</a:t>
            </a:r>
          </a:p>
          <a:p>
            <a:pPr marL="0" indent="0">
              <a:buNone/>
            </a:pPr>
            <a:endParaRPr lang="en-US" dirty="0"/>
          </a:p>
        </p:txBody>
      </p:sp>
      <p:pic>
        <p:nvPicPr>
          <p:cNvPr id="2050" name="Picture 2" descr="C:\LocalData\My Pictures\600px-Caution_sign_used_on_roads_pn_svg_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8400" y="4419600"/>
            <a:ext cx="2247900" cy="1873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06148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Word: Serve All Parties</a:t>
            </a:r>
          </a:p>
        </p:txBody>
      </p:sp>
      <p:pic>
        <p:nvPicPr>
          <p:cNvPr id="15362"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1752601" y="1905001"/>
            <a:ext cx="8603672" cy="814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1" y="2743200"/>
            <a:ext cx="8705722"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7962" y="5191991"/>
            <a:ext cx="571500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934201" y="6248400"/>
            <a:ext cx="3524123" cy="400110"/>
          </a:xfrm>
          <a:prstGeom prst="rect">
            <a:avLst/>
          </a:prstGeom>
          <a:noFill/>
        </p:spPr>
        <p:txBody>
          <a:bodyPr wrap="square" rtlCol="0">
            <a:spAutoFit/>
          </a:bodyPr>
          <a:lstStyle/>
          <a:p>
            <a:r>
              <a:rPr lang="en-US" sz="2000" b="1" i="1" dirty="0">
                <a:solidFill>
                  <a:srgbClr val="C00000"/>
                </a:solidFill>
              </a:rPr>
              <a:t>MN ADR Handbook</a:t>
            </a:r>
            <a:r>
              <a:rPr lang="en-US" sz="2000" dirty="0"/>
              <a:t>, </a:t>
            </a:r>
            <a:r>
              <a:rPr lang="en-US" sz="2000" b="1" dirty="0"/>
              <a:t>286-287</a:t>
            </a:r>
          </a:p>
        </p:txBody>
      </p:sp>
    </p:spTree>
    <p:extLst>
      <p:ext uri="{BB962C8B-B14F-4D97-AF65-F5344CB8AC3E}">
        <p14:creationId xmlns:p14="http://schemas.microsoft.com/office/powerpoint/2010/main" val="335337114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B53C53-F411-CB36-C2F3-13C2AF45D6DB}"/>
              </a:ext>
            </a:extLst>
          </p:cNvPr>
          <p:cNvSpPr>
            <a:spLocks noGrp="1"/>
          </p:cNvSpPr>
          <p:nvPr>
            <p:ph type="title"/>
          </p:nvPr>
        </p:nvSpPr>
        <p:spPr/>
        <p:txBody>
          <a:bodyPr/>
          <a:lstStyle/>
          <a:p>
            <a:r>
              <a:rPr lang="en-US" dirty="0"/>
              <a:t>Impartiality </a:t>
            </a:r>
          </a:p>
        </p:txBody>
      </p:sp>
      <p:pic>
        <p:nvPicPr>
          <p:cNvPr id="1026" name="Picture 2" descr="Free Scale Question photo and picture">
            <a:extLst>
              <a:ext uri="{FF2B5EF4-FFF2-40B4-BE49-F238E27FC236}">
                <a16:creationId xmlns:a16="http://schemas.microsoft.com/office/drawing/2014/main" id="{1A6250BD-8A57-5353-37E1-0BC361991F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0205" y="2895600"/>
            <a:ext cx="5191590" cy="2887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225546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 Mediator Antipathy</a:t>
            </a:r>
          </a:p>
        </p:txBody>
      </p:sp>
      <p:sp>
        <p:nvSpPr>
          <p:cNvPr id="3" name="Content Placeholder 2"/>
          <p:cNvSpPr>
            <a:spLocks noGrp="1"/>
          </p:cNvSpPr>
          <p:nvPr>
            <p:ph sz="quarter" idx="1"/>
          </p:nvPr>
        </p:nvSpPr>
        <p:spPr>
          <a:xfrm>
            <a:off x="816864" y="1981200"/>
            <a:ext cx="10871200" cy="4114800"/>
          </a:xfrm>
        </p:spPr>
        <p:txBody>
          <a:bodyPr/>
          <a:lstStyle/>
          <a:p>
            <a:pPr>
              <a:buNone/>
            </a:pPr>
            <a:r>
              <a:rPr lang="en-US" dirty="0"/>
              <a:t>In the course of a mediation, you as the mediator conclude inwardly that one of the parties is an insufferable, arrogant, irresponsible cad.</a:t>
            </a:r>
          </a:p>
        </p:txBody>
      </p:sp>
      <p:pic>
        <p:nvPicPr>
          <p:cNvPr id="4" name="Picture 3" descr="thumbs down.bmp"/>
          <p:cNvPicPr>
            <a:picLocks noChangeAspect="1"/>
          </p:cNvPicPr>
          <p:nvPr/>
        </p:nvPicPr>
        <p:blipFill>
          <a:blip r:embed="rId3"/>
          <a:stretch>
            <a:fillRect/>
          </a:stretch>
        </p:blipFill>
        <p:spPr>
          <a:xfrm>
            <a:off x="3810000" y="3352800"/>
            <a:ext cx="4059786" cy="3034690"/>
          </a:xfrm>
          <a:prstGeom prst="rect">
            <a:avLst/>
          </a:prstGeom>
        </p:spPr>
      </p:pic>
    </p:spTree>
    <p:extLst>
      <p:ext uri="{BB962C8B-B14F-4D97-AF65-F5344CB8AC3E}">
        <p14:creationId xmlns:p14="http://schemas.microsoft.com/office/powerpoint/2010/main" val="158505910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1028700" y="274638"/>
            <a:ext cx="9931400" cy="990600"/>
          </a:xfrm>
        </p:spPr>
        <p:txBody>
          <a:bodyPr/>
          <a:lstStyle/>
          <a:p>
            <a:r>
              <a:rPr lang="en-US" dirty="0"/>
              <a:t>9. You should:</a:t>
            </a:r>
          </a:p>
        </p:txBody>
      </p:sp>
      <p:sp>
        <p:nvSpPr>
          <p:cNvPr id="3" name="TPAnswers"/>
          <p:cNvSpPr>
            <a:spLocks noGrp="1"/>
          </p:cNvSpPr>
          <p:nvPr>
            <p:ph type="body" idx="1"/>
            <p:custDataLst>
              <p:tags r:id="rId2"/>
            </p:custDataLst>
          </p:nvPr>
        </p:nvSpPr>
        <p:spPr>
          <a:xfrm>
            <a:off x="1219200" y="1955800"/>
            <a:ext cx="9969500" cy="4170680"/>
          </a:xfrm>
        </p:spPr>
        <p:txBody>
          <a:bodyPr>
            <a:normAutofit/>
          </a:bodyPr>
          <a:lstStyle/>
          <a:p>
            <a:pPr marL="514350" indent="-514350">
              <a:buFont typeface="+mj-lt"/>
              <a:buAutoNum type="alphaLcPeriod"/>
            </a:pPr>
            <a:r>
              <a:rPr lang="en-US" sz="3200" u="sng" dirty="0"/>
              <a:t>continue to serve</a:t>
            </a:r>
            <a:r>
              <a:rPr lang="en-US" sz="3200" dirty="0"/>
              <a:t>, but </a:t>
            </a:r>
            <a:r>
              <a:rPr lang="en-US" sz="3200" u="sng" dirty="0"/>
              <a:t>self-monitor</a:t>
            </a:r>
            <a:r>
              <a:rPr lang="en-US" sz="3200" dirty="0"/>
              <a:t> to assure you do not demonstrate partiality/antipathy.</a:t>
            </a:r>
          </a:p>
          <a:p>
            <a:pPr marL="514350" indent="-514350">
              <a:buFont typeface="+mj-lt"/>
              <a:buAutoNum type="alphaLcPeriod"/>
            </a:pPr>
            <a:r>
              <a:rPr lang="en-US" sz="3200" u="sng" dirty="0"/>
              <a:t>continue to serve</a:t>
            </a:r>
            <a:r>
              <a:rPr lang="en-US" sz="3200" dirty="0"/>
              <a:t>, UNLESS you conclude the antipathy </a:t>
            </a:r>
            <a:r>
              <a:rPr lang="en-US" sz="3200" u="sng" dirty="0"/>
              <a:t>affects your ability</a:t>
            </a:r>
            <a:r>
              <a:rPr lang="en-US" sz="3200" dirty="0"/>
              <a:t> to remain impartial, then withdraw.</a:t>
            </a:r>
          </a:p>
          <a:p>
            <a:pPr marL="514350" indent="-514350">
              <a:buFont typeface="+mj-lt"/>
              <a:buAutoNum type="alphaLcPeriod"/>
            </a:pPr>
            <a:r>
              <a:rPr lang="en-US" sz="3200" dirty="0"/>
              <a:t>tell the parties you can no longer serve and </a:t>
            </a:r>
            <a:r>
              <a:rPr lang="en-US" sz="3200" u="sng" dirty="0"/>
              <a:t>withdraw</a:t>
            </a:r>
            <a:r>
              <a:rPr lang="en-US" sz="3200" dirty="0"/>
              <a:t>.</a:t>
            </a:r>
          </a:p>
        </p:txBody>
      </p:sp>
      <p:sp>
        <p:nvSpPr>
          <p:cNvPr id="5" name="TPStartPoll"/>
          <p:cNvSpPr/>
          <p:nvPr/>
        </p:nvSpPr>
        <p:spPr>
          <a:xfrm>
            <a:off x="1524000" y="0"/>
            <a:ext cx="12700" cy="12700"/>
          </a:xfrm>
          <a:prstGeom prst="rect">
            <a:avLst/>
          </a:prstGeom>
          <a:solidFill>
            <a:schemeClr val="accent1">
              <a:alpha val="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PCountdownTrigger"/>
          <p:cNvSpPr/>
          <p:nvPr/>
        </p:nvSpPr>
        <p:spPr>
          <a:xfrm>
            <a:off x="1524000" y="0"/>
            <a:ext cx="12700" cy="12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68686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1028700" y="274638"/>
            <a:ext cx="9931400" cy="990600"/>
          </a:xfrm>
        </p:spPr>
        <p:txBody>
          <a:bodyPr/>
          <a:lstStyle/>
          <a:p>
            <a:r>
              <a:rPr lang="en-US" dirty="0"/>
              <a:t>9. You should:</a:t>
            </a:r>
          </a:p>
        </p:txBody>
      </p:sp>
      <p:sp>
        <p:nvSpPr>
          <p:cNvPr id="3" name="TPAnswers"/>
          <p:cNvSpPr>
            <a:spLocks noGrp="1"/>
          </p:cNvSpPr>
          <p:nvPr>
            <p:ph type="body" idx="1"/>
            <p:custDataLst>
              <p:tags r:id="rId2"/>
            </p:custDataLst>
          </p:nvPr>
        </p:nvSpPr>
        <p:spPr>
          <a:xfrm>
            <a:off x="1219200" y="1955800"/>
            <a:ext cx="9969500" cy="4170680"/>
          </a:xfrm>
        </p:spPr>
        <p:txBody>
          <a:bodyPr>
            <a:normAutofit/>
          </a:bodyPr>
          <a:lstStyle/>
          <a:p>
            <a:pPr marL="514350" indent="-514350">
              <a:buFont typeface="+mj-lt"/>
              <a:buAutoNum type="alphaLcPeriod"/>
            </a:pPr>
            <a:r>
              <a:rPr lang="en-US" sz="3200" u="sng" dirty="0"/>
              <a:t>continue to serve</a:t>
            </a:r>
            <a:r>
              <a:rPr lang="en-US" sz="3200" dirty="0"/>
              <a:t>, but </a:t>
            </a:r>
            <a:r>
              <a:rPr lang="en-US" sz="3200" u="sng" dirty="0"/>
              <a:t>self-monitor</a:t>
            </a:r>
            <a:r>
              <a:rPr lang="en-US" sz="3200" dirty="0"/>
              <a:t> to assure you do not demonstrate partiality/antipathy.</a:t>
            </a:r>
          </a:p>
          <a:p>
            <a:pPr marL="514350" indent="-514350">
              <a:buFont typeface="+mj-lt"/>
              <a:buAutoNum type="alphaLcPeriod"/>
            </a:pPr>
            <a:r>
              <a:rPr lang="en-US" sz="3200" u="sng" dirty="0">
                <a:highlight>
                  <a:srgbClr val="FFFF00"/>
                </a:highlight>
              </a:rPr>
              <a:t>continue to serve</a:t>
            </a:r>
            <a:r>
              <a:rPr lang="en-US" sz="3200" dirty="0">
                <a:highlight>
                  <a:srgbClr val="FFFF00"/>
                </a:highlight>
              </a:rPr>
              <a:t>, UNLESS you conclude the antipathy </a:t>
            </a:r>
            <a:r>
              <a:rPr lang="en-US" sz="3200" u="sng" dirty="0">
                <a:highlight>
                  <a:srgbClr val="FFFF00"/>
                </a:highlight>
              </a:rPr>
              <a:t>affects your ability</a:t>
            </a:r>
            <a:r>
              <a:rPr lang="en-US" sz="3200" dirty="0">
                <a:highlight>
                  <a:srgbClr val="FFFF00"/>
                </a:highlight>
              </a:rPr>
              <a:t> to remain impartial, then withdraw</a:t>
            </a:r>
            <a:r>
              <a:rPr lang="en-US" sz="3200" dirty="0"/>
              <a:t>.</a:t>
            </a:r>
          </a:p>
          <a:p>
            <a:pPr marL="514350" indent="-514350">
              <a:buFont typeface="+mj-lt"/>
              <a:buAutoNum type="alphaLcPeriod"/>
            </a:pPr>
            <a:r>
              <a:rPr lang="en-US" sz="3200" dirty="0"/>
              <a:t>tell the parties you can no longer serve and </a:t>
            </a:r>
            <a:r>
              <a:rPr lang="en-US" sz="3200" u="sng" dirty="0"/>
              <a:t>withdraw</a:t>
            </a:r>
            <a:r>
              <a:rPr lang="en-US" sz="3200" dirty="0"/>
              <a:t>.</a:t>
            </a:r>
          </a:p>
        </p:txBody>
      </p:sp>
      <p:sp>
        <p:nvSpPr>
          <p:cNvPr id="5" name="TPStartPoll"/>
          <p:cNvSpPr/>
          <p:nvPr/>
        </p:nvSpPr>
        <p:spPr>
          <a:xfrm>
            <a:off x="1524000" y="0"/>
            <a:ext cx="12700" cy="12700"/>
          </a:xfrm>
          <a:prstGeom prst="rect">
            <a:avLst/>
          </a:prstGeom>
          <a:solidFill>
            <a:schemeClr val="accent1">
              <a:alpha val="0"/>
            </a:schemeClr>
          </a:solidFill>
          <a:ln w="19050" cap="flat" cmpd="sng" algn="ctr">
            <a:noFill/>
            <a:prstDash val="solid"/>
          </a:ln>
          <a:effectLst/>
          <a:extLst>
            <a:ext uri="{91240B29-F687-4F45-9708-019B960494DF}">
              <a14:hiddenLine xmlns:a14="http://schemas.microsoft.com/office/drawing/2010/main" w="1905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PCountdownTrigger"/>
          <p:cNvSpPr/>
          <p:nvPr/>
        </p:nvSpPr>
        <p:spPr>
          <a:xfrm>
            <a:off x="1524000" y="0"/>
            <a:ext cx="12700" cy="12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1008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t>The Balance of Impartiality</a:t>
            </a:r>
            <a:endParaRPr lang="en-US" sz="3200" dirty="0"/>
          </a:p>
        </p:txBody>
      </p:sp>
      <p:sp>
        <p:nvSpPr>
          <p:cNvPr id="3" name="Content Placeholder 2"/>
          <p:cNvSpPr>
            <a:spLocks noGrp="1"/>
          </p:cNvSpPr>
          <p:nvPr>
            <p:ph sz="quarter" idx="1"/>
          </p:nvPr>
        </p:nvSpPr>
        <p:spPr>
          <a:xfrm>
            <a:off x="816864" y="1828800"/>
            <a:ext cx="10871200" cy="4876798"/>
          </a:xfrm>
        </p:spPr>
        <p:txBody>
          <a:bodyPr>
            <a:noAutofit/>
          </a:bodyPr>
          <a:lstStyle/>
          <a:p>
            <a:r>
              <a:rPr lang="en-US" sz="2400" b="1" dirty="0">
                <a:solidFill>
                  <a:schemeClr val="accent1"/>
                </a:solidFill>
              </a:rPr>
              <a:t>Rule 114.13 (A) </a:t>
            </a:r>
            <a:r>
              <a:rPr lang="en-US" sz="2400" b="1" dirty="0" err="1">
                <a:solidFill>
                  <a:schemeClr val="accent1"/>
                </a:solidFill>
              </a:rPr>
              <a:t>Subd</a:t>
            </a:r>
            <a:r>
              <a:rPr lang="en-US" sz="2400" b="1" dirty="0">
                <a:solidFill>
                  <a:schemeClr val="accent1"/>
                </a:solidFill>
              </a:rPr>
              <a:t>. 1</a:t>
            </a:r>
            <a:r>
              <a:rPr lang="en-US" sz="2400" dirty="0">
                <a:solidFill>
                  <a:schemeClr val="accent1"/>
                </a:solidFill>
              </a:rPr>
              <a:t>. </a:t>
            </a:r>
            <a:r>
              <a:rPr lang="en-US" sz="2400" b="1" dirty="0">
                <a:solidFill>
                  <a:schemeClr val="accent1"/>
                </a:solidFill>
              </a:rPr>
              <a:t>Impartiality </a:t>
            </a:r>
            <a:r>
              <a:rPr lang="en-US" sz="2400" dirty="0"/>
              <a:t>requires a neutral to conduct an impartial process and to </a:t>
            </a:r>
            <a:r>
              <a:rPr lang="en-US" sz="2400" b="1" u="sng" dirty="0"/>
              <a:t>withdraw</a:t>
            </a:r>
            <a:r>
              <a:rPr lang="en-US" sz="2400" dirty="0"/>
              <a:t> if cannot remain impartial.</a:t>
            </a:r>
            <a:r>
              <a:rPr lang="en-US" sz="2400" b="1" dirty="0"/>
              <a:t> </a:t>
            </a:r>
          </a:p>
          <a:p>
            <a:endParaRPr lang="en-US" sz="2400" dirty="0"/>
          </a:p>
          <a:p>
            <a:r>
              <a:rPr lang="en-US" sz="2400" b="1" dirty="0">
                <a:solidFill>
                  <a:srgbClr val="C00000"/>
                </a:solidFill>
              </a:rPr>
              <a:t>Minn. Stat. 572.36 </a:t>
            </a:r>
            <a:r>
              <a:rPr lang="en-US" sz="2400" b="1" u="sng" dirty="0">
                <a:solidFill>
                  <a:srgbClr val="C00000"/>
                </a:solidFill>
              </a:rPr>
              <a:t>Setting Aside or Reforming a Mediated Settlement Agreement </a:t>
            </a:r>
            <a:r>
              <a:rPr lang="en-US" sz="2400" dirty="0"/>
              <a:t>– court shall set aside mediated settlement agreement for “evident partiality” of the mediator.</a:t>
            </a:r>
          </a:p>
          <a:p>
            <a:pPr marL="0" indent="0">
              <a:buNone/>
            </a:pPr>
            <a:endParaRPr lang="en-US" sz="2400" dirty="0"/>
          </a:p>
          <a:p>
            <a:r>
              <a:rPr lang="en-US" sz="2400" b="1" u="sng" dirty="0"/>
              <a:t>Model Standard II.B.1 and II.C - Impartiality</a:t>
            </a:r>
            <a:r>
              <a:rPr lang="en-US" sz="2400" b="1" dirty="0"/>
              <a:t> </a:t>
            </a:r>
            <a:r>
              <a:rPr lang="en-US" sz="2400" dirty="0"/>
              <a:t>states that a mediator should not act with partiality based on any participants “personal characteristics” and to withdraw in such circumstances.</a:t>
            </a: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77200" y="152401"/>
            <a:ext cx="1674722" cy="1113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294092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0BB52BE-2E9B-C46C-742A-AEE339C0889D}"/>
              </a:ext>
            </a:extLst>
          </p:cNvPr>
          <p:cNvSpPr>
            <a:spLocks noGrp="1"/>
          </p:cNvSpPr>
          <p:nvPr>
            <p:ph type="body" idx="1"/>
          </p:nvPr>
        </p:nvSpPr>
        <p:spPr/>
        <p:txBody>
          <a:bodyPr/>
          <a:lstStyle/>
          <a:p>
            <a:endParaRPr lang="en-US"/>
          </a:p>
        </p:txBody>
      </p:sp>
      <p:sp>
        <p:nvSpPr>
          <p:cNvPr id="4" name="Title 3">
            <a:extLst>
              <a:ext uri="{FF2B5EF4-FFF2-40B4-BE49-F238E27FC236}">
                <a16:creationId xmlns:a16="http://schemas.microsoft.com/office/drawing/2014/main" id="{E63197C6-9408-F00F-F41C-7E4BAF207F28}"/>
              </a:ext>
            </a:extLst>
          </p:cNvPr>
          <p:cNvSpPr>
            <a:spLocks noGrp="1"/>
          </p:cNvSpPr>
          <p:nvPr>
            <p:ph type="title"/>
          </p:nvPr>
        </p:nvSpPr>
        <p:spPr/>
        <p:txBody>
          <a:bodyPr/>
          <a:lstStyle/>
          <a:p>
            <a:r>
              <a:rPr lang="en-US" dirty="0"/>
              <a:t>Self-Determination</a:t>
            </a:r>
          </a:p>
        </p:txBody>
      </p:sp>
      <p:pic>
        <p:nvPicPr>
          <p:cNvPr id="2050" name="Picture 2" descr="Free Doors Choices photo and picture">
            <a:extLst>
              <a:ext uri="{FF2B5EF4-FFF2-40B4-BE49-F238E27FC236}">
                <a16:creationId xmlns:a16="http://schemas.microsoft.com/office/drawing/2014/main" id="{66F31BAD-C9BC-757E-6C3E-292C31D9F5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0100" y="2948047"/>
            <a:ext cx="5511800" cy="2936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31696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WASPOLLED" val="B04343A6193040DD8B5100127E68BCC8"/>
  <p:tag name="TPVERSION" val="5"/>
  <p:tag name="TPFULLVERSION" val="5.3.1.3337"/>
  <p:tag name="PPTVERSION" val="14"/>
  <p:tag name="TPOS" val="2"/>
</p:tagLst>
</file>

<file path=ppt/tags/tag10.xml><?xml version="1.0" encoding="utf-8"?>
<p:tagLst xmlns:a="http://schemas.openxmlformats.org/drawingml/2006/main" xmlns:r="http://schemas.openxmlformats.org/officeDocument/2006/relationships" xmlns:p="http://schemas.openxmlformats.org/presentationml/2006/main">
  <p:tag name="TYPE" val="MultiChoiceSlide"/>
  <p:tag name="RESULTS" val="5. The mediator should:[;crlf;]3[;]3[;]3[;]False[;]1[;][;crlf;]2[;]2[;]0.816496580927726[;]0.666666666666667[;crlf;]1[;]-1[;]decline assignment because mediator has no substantive experience in the area.1[;]decline assignment because mediator has no substantive experience in the area.[;][;crlf;]1[;]-1[;]disclose lack of substantive experience, and serve if parties desire.2[;]disclose lack of substantive experience, and serve if parties desire.[;][;crlf;]1[;]1[;]disclose lack of substantive experience, analyze whether he/she can meet the reasonable expectations of the parties, and if so, serve if parties desire.3[;]disclose lack of substantive experience, analyze whether he/she can meet the reasonable expectations of the parties, and if so, serve if parties desire.[;]"/>
  <p:tag name="TPQUESTIONXML" val="﻿&lt;?xml version=&quot;1.0&quot; encoding=&quot;utf-8&quot;?&gt;&#10;&lt;questionlist&gt;&#10;    &lt;properties&gt;&#10;        &lt;guid&gt;F311106F46A5459D9CE94CE256A8061A&lt;/guid&gt;&#10;        &lt;description /&gt;&#10;        &lt;date&gt;4/13/2015 12:48:45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389272F689FA401EAB6BBBBDC7000FD3&lt;/guid&gt;&#10;            &lt;repollguid&gt;7836268054BE498CA8107491AAAE1967&lt;/repollguid&gt;&#10;            &lt;sourceid&gt;B6C662A54DAC475CB45BA39BAC371479&lt;/sourceid&gt;&#10;            &lt;questiontext&gt;5. The mediator should:&lt;/questiontext&gt;&#10;            &lt;showresults&gt;True&lt;/showresults&gt;&#10;            &lt;responsegrid&gt;0&lt;/responsegrid&gt;&#10;            &lt;countdowntimer&gt;False&lt;/countdowntimer&gt;&#10;            &lt;countdowntime&gt;8&lt;/countdowntime&gt;&#10;            &lt;correctvalue&gt;1&lt;/correctvalue&gt;&#10;            &lt;incorrectvalue&gt;0&lt;/incorrectvalue&gt;&#10;            &lt;responselimit&gt;1&lt;/responselimit&gt;&#10;            &lt;bulletstyle&gt;3&lt;/bulletstyle&gt;&#10;            &lt;correctanswerindicator&gt;True&lt;/correctanswerindicator&gt;&#10;            &lt;answers&gt;&#10;                &lt;answer&gt;&#10;                    &lt;guid&gt;1080F2923F984EA4814238933A02AF3B&lt;/guid&gt;&#10;                    &lt;answertext&gt;decline assignment because mediator has no substantive experience in the area.&lt;/answertext&gt;&#10;                    &lt;valuetype&gt;-1&lt;/valuetype&gt;&#10;                &lt;/answer&gt;&#10;                &lt;answer&gt;&#10;                    &lt;guid&gt;16637E4541324B38B38CB9516698CD21&lt;/guid&gt;&#10;                    &lt;answertext&gt;disclose lack of substantive experience, and serve if parties desire.&lt;/answertext&gt;&#10;                    &lt;valuetype&gt;-1&lt;/valuetype&gt;&#10;                &lt;/answer&gt;&#10;                &lt;answer&gt;&#10;                    &lt;guid&gt;43825AE54966498598D19188165C756B&lt;/guid&gt;&#10;                    &lt;answertext&gt;disclose lack of substantive experience, analyze whether he/she can meet the reasonable expectations of the parties, and if so, serve if parties desire.&lt;/answertext&gt;&#10;                    &lt;valuetype&gt;1&lt;/valuetype&gt;&#10;                &lt;/answer&gt;&#10;            &lt;/answers&gt;&#10;        &lt;/multichoice&gt;&#10;    &lt;/questions&gt;&#10;&lt;/questionlist&gt;"/>
  <p:tag name="LIVECHARTING" val="False"/>
  <p:tag name="AUTOOPENPOLL" val="False"/>
  <p:tag name="AUTOFORMATCHART" val="True"/>
  <p:tag name="HASRESULTS" val="False"/>
</p:tagLst>
</file>

<file path=ppt/tags/tag11.xml><?xml version="1.0" encoding="utf-8"?>
<p:tagLst xmlns:a="http://schemas.openxmlformats.org/drawingml/2006/main" xmlns:r="http://schemas.openxmlformats.org/officeDocument/2006/relationships" xmlns:p="http://schemas.openxmlformats.org/presentationml/2006/main">
  <p:tag name="ZEROBASED" val="False"/>
</p:tagLst>
</file>

<file path=ppt/tags/tag12.xml><?xml version="1.0" encoding="utf-8"?>
<p:tagLst xmlns:a="http://schemas.openxmlformats.org/drawingml/2006/main" xmlns:r="http://schemas.openxmlformats.org/officeDocument/2006/relationships" xmlns:p="http://schemas.openxmlformats.org/presentationml/2006/main">
  <p:tag name="TYPE" val="MultiChoiceSlide"/>
  <p:tag name="RESULTS" val="5. The mediator should:[;crlf;]3[;]3[;]3[;]False[;]1[;][;crlf;]2[;]2[;]0.816496580927726[;]0.666666666666667[;crlf;]1[;]-1[;]decline assignment because mediator has no substantive experience in the area.1[;]decline assignment because mediator has no substantive experience in the area.[;][;crlf;]1[;]-1[;]disclose lack of substantive experience, and serve if parties desire.2[;]disclose lack of substantive experience, and serve if parties desire.[;][;crlf;]1[;]1[;]disclose lack of substantive experience, analyze whether he/she can meet the reasonable expectations of the parties, and if so, serve if parties desire.3[;]disclose lack of substantive experience, analyze whether he/she can meet the reasonable expectations of the parties, and if so, serve if parties desire.[;]"/>
  <p:tag name="TPQUESTIONXML" val="﻿&lt;?xml version=&quot;1.0&quot; encoding=&quot;utf-8&quot;?&gt;&#10;&lt;questionlist&gt;&#10;    &lt;properties&gt;&#10;        &lt;guid&gt;F311106F46A5459D9CE94CE256A8061A&lt;/guid&gt;&#10;        &lt;description /&gt;&#10;        &lt;date&gt;4/13/2015 12:48:45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389272F689FA401EAB6BBBBDC7000FD3&lt;/guid&gt;&#10;            &lt;repollguid&gt;7836268054BE498CA8107491AAAE1967&lt;/repollguid&gt;&#10;            &lt;sourceid&gt;B6C662A54DAC475CB45BA39BAC371479&lt;/sourceid&gt;&#10;            &lt;questiontext&gt;5. The mediator should:&lt;/questiontext&gt;&#10;            &lt;showresults&gt;True&lt;/showresults&gt;&#10;            &lt;responsegrid&gt;0&lt;/responsegrid&gt;&#10;            &lt;countdowntimer&gt;False&lt;/countdowntimer&gt;&#10;            &lt;countdowntime&gt;8&lt;/countdowntime&gt;&#10;            &lt;correctvalue&gt;1&lt;/correctvalue&gt;&#10;            &lt;incorrectvalue&gt;0&lt;/incorrectvalue&gt;&#10;            &lt;responselimit&gt;1&lt;/responselimit&gt;&#10;            &lt;bulletstyle&gt;3&lt;/bulletstyle&gt;&#10;            &lt;correctanswerindicator&gt;True&lt;/correctanswerindicator&gt;&#10;            &lt;answers&gt;&#10;                &lt;answer&gt;&#10;                    &lt;guid&gt;1080F2923F984EA4814238933A02AF3B&lt;/guid&gt;&#10;                    &lt;answertext&gt;decline assignment because mediator has no substantive experience in the area.&lt;/answertext&gt;&#10;                    &lt;valuetype&gt;-1&lt;/valuetype&gt;&#10;                &lt;/answer&gt;&#10;                &lt;answer&gt;&#10;                    &lt;guid&gt;16637E4541324B38B38CB9516698CD21&lt;/guid&gt;&#10;                    &lt;answertext&gt;disclose lack of substantive experience, and serve if parties desire.&lt;/answertext&gt;&#10;                    &lt;valuetype&gt;-1&lt;/valuetype&gt;&#10;                &lt;/answer&gt;&#10;                &lt;answer&gt;&#10;                    &lt;guid&gt;43825AE54966498598D19188165C756B&lt;/guid&gt;&#10;                    &lt;answertext&gt;disclose lack of substantive experience, analyze whether he/she can meet the reasonable expectations of the parties, and if so, serve if parties desire.&lt;/answertext&gt;&#10;                    &lt;valuetype&gt;1&lt;/valuetype&gt;&#10;                &lt;/answer&gt;&#10;            &lt;/answers&gt;&#10;        &lt;/multichoice&gt;&#10;    &lt;/questions&gt;&#10;&lt;/questionlist&gt;"/>
  <p:tag name="LIVECHARTING" val="False"/>
  <p:tag name="AUTOOPENPOLL" val="False"/>
  <p:tag name="AUTOFORMATCHART" val="True"/>
  <p:tag name="HASRESULTS" val="False"/>
</p:tagLst>
</file>

<file path=ppt/tags/tag13.xml><?xml version="1.0" encoding="utf-8"?>
<p:tagLst xmlns:a="http://schemas.openxmlformats.org/drawingml/2006/main" xmlns:r="http://schemas.openxmlformats.org/officeDocument/2006/relationships" xmlns:p="http://schemas.openxmlformats.org/presentationml/2006/main">
  <p:tag name="ZEROBASED" val="False"/>
</p:tagLst>
</file>

<file path=ppt/tags/tag14.xml><?xml version="1.0" encoding="utf-8"?>
<p:tagLst xmlns:a="http://schemas.openxmlformats.org/drawingml/2006/main" xmlns:r="http://schemas.openxmlformats.org/officeDocument/2006/relationships" xmlns:p="http://schemas.openxmlformats.org/presentationml/2006/main">
  <p:tag name="TYPE" val="MultiChoiceSlide"/>
  <p:tag name="RESULTS" val="6. Is this ethical?[;crlf;]3[;]3[;]3[;]False[;]1[;][;crlf;]3[;]4[;]1.4142135623731[;]2[;crlf;]1[;]1[;]No, the Rule 114 Code of Ethics prohibits contingency fees.1[;]No, the Rule 114 Code of Ethics prohibits contingency fees.[;][;crlf;]0[;]-1[;]Yes, the Rule 114 Code of Ethics permits this. 2[;]Yes, the Rule 114 Code of Ethics permits this. [;][;crlf;]0[;]-1[;]Yes, the Rule 114 Code of Ethics permits this, if the parties agree in writing in advance.3[;]Yes, the Rule 114 Code of Ethics permits this, if the parties agree in writing in advance.[;][;crlf;]2[;]-1[;]It’s unclear; the Rule 114 Code of Ethics does not explicitly address this.4[;]It’s unclear; the Rule 114 Code of Ethics does not explicitly address this.[;]"/>
  <p:tag name="TPQUESTIONXML" val="﻿&lt;?xml version=&quot;1.0&quot; encoding=&quot;utf-8&quot;?&gt;&#10;&lt;questionlist&gt;&#10;    &lt;properties&gt;&#10;        &lt;guid&gt;55883113B56F4CA88FB7DE1B972B226F&lt;/guid&gt;&#10;        &lt;description /&gt;&#10;        &lt;date&gt;4/13/2015 12:49:45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90D35B8D307E45FDAC4C45830428D8D9&lt;/guid&gt;&#10;            &lt;repollguid&gt;074B4CC4ED094CAEAB7162BBB801A649&lt;/repollguid&gt;&#10;            &lt;sourceid&gt;55CA97F16D87402D9619099F8670F966&lt;/sourceid&gt;&#10;            &lt;questiontext&gt;6. Is this ethical?&lt;/questiontext&gt;&#10;            &lt;showresults&gt;True&lt;/showresults&gt;&#10;            &lt;responsegrid&gt;0&lt;/responsegrid&gt;&#10;            &lt;countdowntimer&gt;False&lt;/countdowntimer&gt;&#10;            &lt;countdowntime&gt;8&lt;/countdowntime&gt;&#10;            &lt;correctvalue&gt;1&lt;/correctvalue&gt;&#10;            &lt;incorrectvalue&gt;0&lt;/incorrectvalue&gt;&#10;            &lt;responselimit&gt;1&lt;/responselimit&gt;&#10;            &lt;bulletstyle&gt;3&lt;/bulletstyle&gt;&#10;            &lt;correctanswerindicator&gt;True&lt;/correctanswerindicator&gt;&#10;            &lt;answers&gt;&#10;                &lt;answer&gt;&#10;                    &lt;guid&gt;0EBA73F8235347FFA9E44AC44112040A&lt;/guid&gt;&#10;                    &lt;answertext&gt;No, the Rule 114 Code of Ethics prohibits contingency fees.&lt;/answertext&gt;&#10;                    &lt;valuetype&gt;1&lt;/valuetype&gt;&#10;                &lt;/answer&gt;&#10;                &lt;answer&gt;&#10;                    &lt;guid&gt;3188C7E989354950B969D19DE1F91F11&lt;/guid&gt;&#10;                    &lt;answertext&gt;Yes, the Rule 114 Code of Ethics permits this. &lt;/answertext&gt;&#10;                    &lt;valuetype&gt;-1&lt;/valuetype&gt;&#10;                &lt;/answer&gt;&#10;                &lt;answer&gt;&#10;                    &lt;guid&gt;BA4D0217F9F44CAF918899EC6A837476&lt;/guid&gt;&#10;                    &lt;answertext&gt;Yes, the Rule 114 Code of Ethics permits this, if the parties agree in writing in advance.&lt;/answertext&gt;&#10;                    &lt;valuetype&gt;-1&lt;/valuetype&gt;&#10;                &lt;/answer&gt;&#10;                &lt;answer&gt;&#10;                    &lt;guid&gt;E0CF18CD563346C2BAB1D9DA47A9073A&lt;/guid&gt;&#10;                    &lt;answertext&gt;It’s unclear; the Rule 114 Code of Ethics does not explicitly address this.&lt;/answertext&gt;&#10;                    &lt;valuetype&gt;-1&lt;/valuetype&gt;&#10;                &lt;/answer&gt;&#10;            &lt;/answers&gt;&#10;        &lt;/multichoice&gt;&#10;    &lt;/questions&gt;&#10;&lt;/questionlist&gt;"/>
  <p:tag name="LIVECHARTING" val="False"/>
  <p:tag name="AUTOOPENPOLL" val="False"/>
  <p:tag name="AUTOFORMATCHART" val="True"/>
  <p:tag name="HASRESULTS" val="False"/>
</p:tagLst>
</file>

<file path=ppt/tags/tag15.xml><?xml version="1.0" encoding="utf-8"?>
<p:tagLst xmlns:a="http://schemas.openxmlformats.org/drawingml/2006/main" xmlns:r="http://schemas.openxmlformats.org/officeDocument/2006/relationships" xmlns:p="http://schemas.openxmlformats.org/presentationml/2006/main">
  <p:tag name="ZEROBASED" val="False"/>
</p:tagLst>
</file>

<file path=ppt/tags/tag16.xml><?xml version="1.0" encoding="utf-8"?>
<p:tagLst xmlns:a="http://schemas.openxmlformats.org/drawingml/2006/main" xmlns:r="http://schemas.openxmlformats.org/officeDocument/2006/relationships" xmlns:p="http://schemas.openxmlformats.org/presentationml/2006/main">
  <p:tag name="TYPE" val="MultiChoiceSlide"/>
  <p:tag name="RESULTS" val="6. Is this ethical?[;crlf;]3[;]3[;]3[;]False[;]1[;][;crlf;]3[;]4[;]1.4142135623731[;]2[;crlf;]1[;]1[;]No, the Rule 114 Code of Ethics prohibits contingency fees.1[;]No, the Rule 114 Code of Ethics prohibits contingency fees.[;][;crlf;]0[;]-1[;]Yes, the Rule 114 Code of Ethics permits this. 2[;]Yes, the Rule 114 Code of Ethics permits this. [;][;crlf;]0[;]-1[;]Yes, the Rule 114 Code of Ethics permits this, if the parties agree in writing in advance.3[;]Yes, the Rule 114 Code of Ethics permits this, if the parties agree in writing in advance.[;][;crlf;]2[;]-1[;]It’s unclear; the Rule 114 Code of Ethics does not explicitly address this.4[;]It’s unclear; the Rule 114 Code of Ethics does not explicitly address this.[;]"/>
  <p:tag name="TPQUESTIONXML" val="﻿&lt;?xml version=&quot;1.0&quot; encoding=&quot;utf-8&quot;?&gt;&#10;&lt;questionlist&gt;&#10;    &lt;properties&gt;&#10;        &lt;guid&gt;55883113B56F4CA88FB7DE1B972B226F&lt;/guid&gt;&#10;        &lt;description /&gt;&#10;        &lt;date&gt;4/13/2015 12:49:45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90D35B8D307E45FDAC4C45830428D8D9&lt;/guid&gt;&#10;            &lt;repollguid&gt;074B4CC4ED094CAEAB7162BBB801A649&lt;/repollguid&gt;&#10;            &lt;sourceid&gt;55CA97F16D87402D9619099F8670F966&lt;/sourceid&gt;&#10;            &lt;questiontext&gt;6. Is this ethical?&lt;/questiontext&gt;&#10;            &lt;showresults&gt;True&lt;/showresults&gt;&#10;            &lt;responsegrid&gt;0&lt;/responsegrid&gt;&#10;            &lt;countdowntimer&gt;False&lt;/countdowntimer&gt;&#10;            &lt;countdowntime&gt;8&lt;/countdowntime&gt;&#10;            &lt;correctvalue&gt;1&lt;/correctvalue&gt;&#10;            &lt;incorrectvalue&gt;0&lt;/incorrectvalue&gt;&#10;            &lt;responselimit&gt;1&lt;/responselimit&gt;&#10;            &lt;bulletstyle&gt;3&lt;/bulletstyle&gt;&#10;            &lt;correctanswerindicator&gt;True&lt;/correctanswerindicator&gt;&#10;            &lt;answers&gt;&#10;                &lt;answer&gt;&#10;                    &lt;guid&gt;0EBA73F8235347FFA9E44AC44112040A&lt;/guid&gt;&#10;                    &lt;answertext&gt;No, the Rule 114 Code of Ethics prohibits contingency fees.&lt;/answertext&gt;&#10;                    &lt;valuetype&gt;1&lt;/valuetype&gt;&#10;                &lt;/answer&gt;&#10;                &lt;answer&gt;&#10;                    &lt;guid&gt;3188C7E989354950B969D19DE1F91F11&lt;/guid&gt;&#10;                    &lt;answertext&gt;Yes, the Rule 114 Code of Ethics permits this. &lt;/answertext&gt;&#10;                    &lt;valuetype&gt;-1&lt;/valuetype&gt;&#10;                &lt;/answer&gt;&#10;                &lt;answer&gt;&#10;                    &lt;guid&gt;BA4D0217F9F44CAF918899EC6A837476&lt;/guid&gt;&#10;                    &lt;answertext&gt;Yes, the Rule 114 Code of Ethics permits this, if the parties agree in writing in advance.&lt;/answertext&gt;&#10;                    &lt;valuetype&gt;-1&lt;/valuetype&gt;&#10;                &lt;/answer&gt;&#10;                &lt;answer&gt;&#10;                    &lt;guid&gt;E0CF18CD563346C2BAB1D9DA47A9073A&lt;/guid&gt;&#10;                    &lt;answertext&gt;It’s unclear; the Rule 114 Code of Ethics does not explicitly address this.&lt;/answertext&gt;&#10;                    &lt;valuetype&gt;-1&lt;/valuetype&gt;&#10;                &lt;/answer&gt;&#10;            &lt;/answers&gt;&#10;        &lt;/multichoice&gt;&#10;    &lt;/questions&gt;&#10;&lt;/questionlist&gt;"/>
  <p:tag name="LIVECHARTING" val="False"/>
  <p:tag name="AUTOOPENPOLL" val="False"/>
  <p:tag name="AUTOFORMATCHART" val="True"/>
  <p:tag name="HASRESULTS" val="False"/>
</p:tagLst>
</file>

<file path=ppt/tags/tag17.xml><?xml version="1.0" encoding="utf-8"?>
<p:tagLst xmlns:a="http://schemas.openxmlformats.org/drawingml/2006/main" xmlns:r="http://schemas.openxmlformats.org/officeDocument/2006/relationships" xmlns:p="http://schemas.openxmlformats.org/presentationml/2006/main">
  <p:tag name="ZEROBASED" val="False"/>
</p:tagLst>
</file>

<file path=ppt/tags/tag18.xml><?xml version="1.0" encoding="utf-8"?>
<p:tagLst xmlns:a="http://schemas.openxmlformats.org/drawingml/2006/main" xmlns:r="http://schemas.openxmlformats.org/officeDocument/2006/relationships" xmlns:p="http://schemas.openxmlformats.org/presentationml/2006/main">
  <p:tag name="TYPE" val="MultiChoiceSlide"/>
  <p:tag name="RESULTS" val="8. Does this introduction raise any ethical issues?[;crlf;]3[;]3[;]3[;]False[;]1[;][;crlf;]2.33333333333333[;]2[;]1.24721912892465[;]1.55555555555556[;crlf;]1[;]-1[;]No, it is all true and assures the parties of her competence.1[;]No, it is all true and assures the parties of her competence.[;][;crlf;]1[;]-1[;]No, it provides parties with information about her relevant experience in the field, as required by Minn. Stat. 572.37.2[;]No, it provides parties with information about her relevant experience in the field, as required by Minn. Stat. 572.37.[;][;crlf;]0[;]-1[;]Yes, it sounds too much like promising results.3[;]Yes, it sounds too much like promising results.[;][;crlf;]1[;]1[;]Maybe, if the unrepresented party does not understand the mediator’s role.4[;]Maybe, if the unrepresented party does not understand the mediator’s role.[;]"/>
  <p:tag name="TPQUESTIONXML" val="﻿&lt;?xml version=&quot;1.0&quot; encoding=&quot;utf-8&quot;?&gt;&#10;&lt;questionlist&gt;&#10;    &lt;properties&gt;&#10;        &lt;guid&gt;EA8EA770088747F3B05626195A1A410C&lt;/guid&gt;&#10;        &lt;description /&gt;&#10;        &lt;date&gt;4/13/2015 12:51:46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78CE20922C89424DACAF30C36E7B0CFE&lt;/guid&gt;&#10;            &lt;repollguid&gt;26D15F3508FF4EFAA80F365A63221EF0&lt;/repollguid&gt;&#10;            &lt;sourceid&gt;EC996E5CC29046D980D19D96F85ED357&lt;/sourceid&gt;&#10;            &lt;questiontext&gt;8. Does this introduction raise any ethical issues?&lt;/questiontext&gt;&#10;            &lt;showresults&gt;True&lt;/showresults&gt;&#10;            &lt;responsegrid&gt;0&lt;/responsegrid&gt;&#10;            &lt;countdowntimer&gt;False&lt;/countdowntimer&gt;&#10;            &lt;countdowntime&gt;8&lt;/countdowntime&gt;&#10;            &lt;correctvalue&gt;1&lt;/correctvalue&gt;&#10;            &lt;incorrectvalue&gt;0&lt;/incorrectvalue&gt;&#10;            &lt;responselimit&gt;1&lt;/responselimit&gt;&#10;            &lt;bulletstyle&gt;3&lt;/bulletstyle&gt;&#10;            &lt;correctanswerindicator&gt;True&lt;/correctanswerindicator&gt;&#10;            &lt;answers&gt;&#10;                &lt;answer&gt;&#10;                    &lt;guid&gt;B78C4D23BE0D4D98AF7CA651FAEA1FF7&lt;/guid&gt;&#10;                    &lt;answertext&gt;No, it is all true and assures the parties of her competence.&lt;/answertext&gt;&#10;                    &lt;valuetype&gt;-1&lt;/valuetype&gt;&#10;                &lt;/answer&gt;&#10;                &lt;answer&gt;&#10;                    &lt;guid&gt;B5014EE71EF248F596CE31245B553950&lt;/guid&gt;&#10;                    &lt;answertext&gt;No, it provides parties with information about her relevant experience in the field, as required by Minn. Stat. 572.37.&lt;/answertext&gt;&#10;                    &lt;valuetype&gt;-1&lt;/valuetype&gt;&#10;                &lt;/answer&gt;&#10;                &lt;answer&gt;&#10;                    &lt;guid&gt;8A73983990474114984BDD9B55B274F9&lt;/guid&gt;&#10;                    &lt;answertext&gt;Yes, it sounds too much like promising results.&lt;/answertext&gt;&#10;                    &lt;valuetype&gt;-1&lt;/valuetype&gt;&#10;                &lt;/answer&gt;&#10;                &lt;answer&gt;&#10;                    &lt;guid&gt;E2CC3CD425194A4BBFB06B49050AD9AA&lt;/guid&gt;&#10;                    &lt;answertext&gt;Maybe, if the unrepresented party does not understand the mediator’s role.&lt;/answertext&gt;&#10;                    &lt;valuetype&gt;1&lt;/valuetype&gt;&#10;                &lt;/answer&gt;&#10;            &lt;/answers&gt;&#10;        &lt;/multichoice&gt;&#10;    &lt;/questions&gt;&#10;&lt;/questionlist&gt;"/>
  <p:tag name="LIVECHARTING" val="False"/>
  <p:tag name="AUTOOPENPOLL" val="False"/>
  <p:tag name="AUTOFORMATCHART" val="True"/>
  <p:tag name="HASRESULTS" val="False"/>
</p:tagLst>
</file>

<file path=ppt/tags/tag19.xml><?xml version="1.0" encoding="utf-8"?>
<p:tagLst xmlns:a="http://schemas.openxmlformats.org/drawingml/2006/main" xmlns:r="http://schemas.openxmlformats.org/officeDocument/2006/relationships" xmlns:p="http://schemas.openxmlformats.org/presentationml/2006/main">
  <p:tag name="ZEROBASED" val="False"/>
</p:tagLst>
</file>

<file path=ppt/tags/tag2.xml><?xml version="1.0" encoding="utf-8"?>
<p:tagLst xmlns:a="http://schemas.openxmlformats.org/drawingml/2006/main" xmlns:r="http://schemas.openxmlformats.org/officeDocument/2006/relationships" xmlns:p="http://schemas.openxmlformats.org/presentationml/2006/main">
  <p:tag name="TYPE" val="MultiChoiceSlide"/>
  <p:tag name="RESULTS" val="1. This practice is:[;crlf;]3[;]3[;]3[;]False[;]1[;][;crlf;]2[;]2[;]0.816496580927726[;]0.666666666666667[;crlf;]1[;]-1[;]a good, ethical marketing strategy.1[;]a good, ethical marketing strategy.[;][;crlf;]1[;]1[;]“not appropriate” under Rule VI of the Code of Ethics for Rule 114.2[;]“not appropriate” under Rule VI of the Code of Ethics for Rule 114.[;][;crlf;]1[;]-1[;]an ethical violation under Rule VI unless the mediator is “certified” in another state. 3[;]an ethical violation under Rule VI unless the mediator is “certified” in another state. [;][;crlf;]0[;]-1[;]b) and c).4[;]b) and c).[;]"/>
  <p:tag name="TPQUESTIONXML" val="﻿&lt;?xml version=&quot;1.0&quot; encoding=&quot;utf-8&quot;?&gt;&#10;&lt;questionlist&gt;&#10;    &lt;properties&gt;&#10;        &lt;guid&gt;750E1983C4E44CD68888450165F1DAD3&lt;/guid&gt;&#10;        &lt;description /&gt;&#10;        &lt;date&gt;4/13/2015 12:40:29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A08279D6CF014CA79915C00AB74F967C&lt;/guid&gt;&#10;            &lt;repollguid&gt;B2FCB998BBB84E0B8AD4756889992216&lt;/repollguid&gt;&#10;            &lt;sourceid&gt;86BB62212F154C9780ADE8A2370DAC27&lt;/sourceid&gt;&#10;            &lt;questiontext&gt;1. This practice is:&lt;/questiontext&gt;&#10;            &lt;showresults&gt;True&lt;/showresults&gt;&#10;            &lt;responsegrid&gt;0&lt;/responsegrid&gt;&#10;            &lt;countdowntimer&gt;False&lt;/countdowntimer&gt;&#10;            &lt;countdowntime&gt;8&lt;/countdowntime&gt;&#10;            &lt;correctvalue&gt;1&lt;/correctvalue&gt;&#10;            &lt;incorrectvalue&gt;0&lt;/incorrectvalue&gt;&#10;            &lt;responselimit&gt;1&lt;/responselimit&gt;&#10;            &lt;bulletstyle&gt;3&lt;/bulletstyle&gt;&#10;            &lt;correctanswerindicator&gt;True&lt;/correctanswerindicator&gt;&#10;            &lt;answers&gt;&#10;                &lt;answer&gt;&#10;                    &lt;guid&gt;3993503996084B47B3E5A14C82D8006F&lt;/guid&gt;&#10;                    &lt;answertext&gt;a good, ethical marketing strategy.&lt;/answertext&gt;&#10;                    &lt;valuetype&gt;-1&lt;/valuetype&gt;&#10;                &lt;/answer&gt;&#10;                &lt;answer&gt;&#10;                    &lt;guid&gt;C4DF1281C87149F0A6258BFC0F435B05&lt;/guid&gt;&#10;                    &lt;answertext&gt;“not appropriate” under Rule VI of the Code of Ethics for Rule 114.&lt;/answertext&gt;&#10;                    &lt;valuetype&gt;1&lt;/valuetype&gt;&#10;                &lt;/answer&gt;&#10;                &lt;answer&gt;&#10;                    &lt;guid&gt;D4F5AAFC7C604B7699FE5783E0E892FD&lt;/guid&gt;&#10;                    &lt;answertext&gt;an ethical violation under Rule VI unless the mediator is “certified” in another state. &lt;/answertext&gt;&#10;                    &lt;valuetype&gt;-1&lt;/valuetype&gt;&#10;                &lt;/answer&gt;&#10;                &lt;answer&gt;&#10;                    &lt;guid&gt;1449BA41A0234F23AEDFFD47DCFEF963&lt;/guid&gt;&#10;                    &lt;answertext&gt;b) and c).&lt;/answertext&gt;&#10;                    &lt;valuetype&gt;-1&lt;/valuetype&gt;&#10;                &lt;/answer&gt;&#10;            &lt;/answers&gt;&#10;        &lt;/multichoice&gt;&#10;    &lt;/questions&gt;&#10;&lt;/questionlist&gt;"/>
  <p:tag name="LIVECHARTING" val="False"/>
  <p:tag name="AUTOOPENPOLL" val="False"/>
  <p:tag name="AUTOFORMATCHART" val="True"/>
  <p:tag name="HASRESULTS" val="False"/>
</p:tagLst>
</file>

<file path=ppt/tags/tag20.xml><?xml version="1.0" encoding="utf-8"?>
<p:tagLst xmlns:a="http://schemas.openxmlformats.org/drawingml/2006/main" xmlns:r="http://schemas.openxmlformats.org/officeDocument/2006/relationships" xmlns:p="http://schemas.openxmlformats.org/presentationml/2006/main">
  <p:tag name="TYPE" val="MultiChoiceSlide"/>
  <p:tag name="RESULTS" val="8. Does this introduction raise any ethical issues?[;crlf;]3[;]3[;]3[;]False[;]1[;][;crlf;]2.33333333333333[;]2[;]1.24721912892465[;]1.55555555555556[;crlf;]1[;]-1[;]No, it is all true and assures the parties of her competence.1[;]No, it is all true and assures the parties of her competence.[;][;crlf;]1[;]-1[;]No, it provides parties with information about her relevant experience in the field, as required by Minn. Stat. 572.37.2[;]No, it provides parties with information about her relevant experience in the field, as required by Minn. Stat. 572.37.[;][;crlf;]0[;]-1[;]Yes, it sounds too much like promising results.3[;]Yes, it sounds too much like promising results.[;][;crlf;]1[;]1[;]Maybe, if the unrepresented party does not understand the mediator’s role.4[;]Maybe, if the unrepresented party does not understand the mediator’s role.[;]"/>
  <p:tag name="TPQUESTIONXML" val="﻿&lt;?xml version=&quot;1.0&quot; encoding=&quot;utf-8&quot;?&gt;&#10;&lt;questionlist&gt;&#10;    &lt;properties&gt;&#10;        &lt;guid&gt;EA8EA770088747F3B05626195A1A410C&lt;/guid&gt;&#10;        &lt;description /&gt;&#10;        &lt;date&gt;4/13/2015 12:51:46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78CE20922C89424DACAF30C36E7B0CFE&lt;/guid&gt;&#10;            &lt;repollguid&gt;26D15F3508FF4EFAA80F365A63221EF0&lt;/repollguid&gt;&#10;            &lt;sourceid&gt;EC996E5CC29046D980D19D96F85ED357&lt;/sourceid&gt;&#10;            &lt;questiontext&gt;8. Does this introduction raise any ethical issues?&lt;/questiontext&gt;&#10;            &lt;showresults&gt;True&lt;/showresults&gt;&#10;            &lt;responsegrid&gt;0&lt;/responsegrid&gt;&#10;            &lt;countdowntimer&gt;False&lt;/countdowntimer&gt;&#10;            &lt;countdowntime&gt;8&lt;/countdowntime&gt;&#10;            &lt;correctvalue&gt;1&lt;/correctvalue&gt;&#10;            &lt;incorrectvalue&gt;0&lt;/incorrectvalue&gt;&#10;            &lt;responselimit&gt;1&lt;/responselimit&gt;&#10;            &lt;bulletstyle&gt;3&lt;/bulletstyle&gt;&#10;            &lt;correctanswerindicator&gt;True&lt;/correctanswerindicator&gt;&#10;            &lt;answers&gt;&#10;                &lt;answer&gt;&#10;                    &lt;guid&gt;B78C4D23BE0D4D98AF7CA651FAEA1FF7&lt;/guid&gt;&#10;                    &lt;answertext&gt;No, it is all true and assures the parties of her competence.&lt;/answertext&gt;&#10;                    &lt;valuetype&gt;-1&lt;/valuetype&gt;&#10;                &lt;/answer&gt;&#10;                &lt;answer&gt;&#10;                    &lt;guid&gt;B5014EE71EF248F596CE31245B553950&lt;/guid&gt;&#10;                    &lt;answertext&gt;No, it provides parties with information about her relevant experience in the field, as required by Minn. Stat. 572.37.&lt;/answertext&gt;&#10;                    &lt;valuetype&gt;-1&lt;/valuetype&gt;&#10;                &lt;/answer&gt;&#10;                &lt;answer&gt;&#10;                    &lt;guid&gt;8A73983990474114984BDD9B55B274F9&lt;/guid&gt;&#10;                    &lt;answertext&gt;Yes, it sounds too much like promising results.&lt;/answertext&gt;&#10;                    &lt;valuetype&gt;-1&lt;/valuetype&gt;&#10;                &lt;/answer&gt;&#10;                &lt;answer&gt;&#10;                    &lt;guid&gt;E2CC3CD425194A4BBFB06B49050AD9AA&lt;/guid&gt;&#10;                    &lt;answertext&gt;Maybe, if the unrepresented party does not understand the mediator’s role.&lt;/answertext&gt;&#10;                    &lt;valuetype&gt;1&lt;/valuetype&gt;&#10;                &lt;/answer&gt;&#10;            &lt;/answers&gt;&#10;        &lt;/multichoice&gt;&#10;    &lt;/questions&gt;&#10;&lt;/questionlist&gt;"/>
  <p:tag name="LIVECHARTING" val="False"/>
  <p:tag name="AUTOOPENPOLL" val="False"/>
  <p:tag name="AUTOFORMATCHART" val="True"/>
  <p:tag name="HASRESULTS" val="False"/>
</p:tagLst>
</file>

<file path=ppt/tags/tag21.xml><?xml version="1.0" encoding="utf-8"?>
<p:tagLst xmlns:a="http://schemas.openxmlformats.org/drawingml/2006/main" xmlns:r="http://schemas.openxmlformats.org/officeDocument/2006/relationships" xmlns:p="http://schemas.openxmlformats.org/presentationml/2006/main">
  <p:tag name="ZEROBASED" val="False"/>
</p:tagLst>
</file>

<file path=ppt/tags/tag22.xml><?xml version="1.0" encoding="utf-8"?>
<p:tagLst xmlns:a="http://schemas.openxmlformats.org/drawingml/2006/main" xmlns:r="http://schemas.openxmlformats.org/officeDocument/2006/relationships" xmlns:p="http://schemas.openxmlformats.org/presentationml/2006/main">
  <p:tag name="TYPE" val="MultiChoiceSlide"/>
  <p:tag name="RESULTS" val="11. Can the Mediator continue?[;crlf;]3[;]3[;]3[;]False[;]0[;][;crlf;]1[;]1[;]0[;]0[;crlf;]3[;]-1[;]Yes, mediator can continue, answering the party’s questions1[;]Yes, mediator can continue, answering the party’s questions[;][;crlf;]0[;]-1[;]Yes, mediator can continue, but remind all parties of his/her role2[;]Yes, mediator can continue, but remind all parties of his/her role[;][;crlf;]0[;]1[;]No, mediator should pause, inquire, and assess the party’s capacity to participate3[;]No, mediator should pause, inquire, and assess the party’s capacity to participate[;][;crlf;]0[;]-1[;]No, the mediator should withdraw4[;]No, the mediator should withdraw[;]"/>
  <p:tag name="TPQUESTIONXML" val="﻿&lt;?xml version=&quot;1.0&quot; encoding=&quot;utf-8&quot;?&gt;&#10;&lt;questionlist&gt;&#10;    &lt;properties&gt;&#10;        &lt;guid&gt;68CAE73AE89D4E5585BBD6046550CC95&lt;/guid&gt;&#10;        &lt;description /&gt;&#10;        &lt;date&gt;4/13/2015 12:54:59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CC85C9E755FE48E3BE3835C054D10C0A&lt;/guid&gt;&#10;            &lt;repollguid&gt;B8C8AAC7656B4CB0B43F5BB95FDE2E48&lt;/repollguid&gt;&#10;            &lt;sourceid&gt;92B176A100CA4914B8E397FAA1DA9B32&lt;/sourceid&gt;&#10;            &lt;questiontext&gt;11. Can the Mediator continue?&lt;/questiontext&gt;&#10;            &lt;showresults&gt;True&lt;/showresults&gt;&#10;            &lt;responsegrid&gt;0&lt;/responsegrid&gt;&#10;            &lt;countdowntimer&gt;False&lt;/countdowntimer&gt;&#10;            &lt;countdowntime&gt;8&lt;/countdowntime&gt;&#10;            &lt;correctvalue&gt;1&lt;/correctvalue&gt;&#10;            &lt;incorrectvalue&gt;0&lt;/incorrectvalue&gt;&#10;            &lt;responselimit&gt;1&lt;/responselimit&gt;&#10;            &lt;bulletstyle&gt;3&lt;/bulletstyle&gt;&#10;            &lt;correctanswerindicator&gt;True&lt;/correctanswerindicator&gt;&#10;            &lt;answers&gt;&#10;                &lt;answer&gt;&#10;                    &lt;guid&gt;5BFBD5F8A13143149A9FA8F15E1951CB&lt;/guid&gt;&#10;                    &lt;answertext&gt;Yes, mediator can continue, answering the party’s questions&lt;/answertext&gt;&#10;                    &lt;valuetype&gt;-1&lt;/valuetype&gt;&#10;                &lt;/answer&gt;&#10;                &lt;answer&gt;&#10;                    &lt;guid&gt;E03597900A094904AC3803595E90DF28&lt;/guid&gt;&#10;                    &lt;answertext&gt;Yes, mediator can continue, but remind all parties of his/her role&lt;/answertext&gt;&#10;                    &lt;valuetype&gt;-1&lt;/valuetype&gt;&#10;                &lt;/answer&gt;&#10;                &lt;answer&gt;&#10;                    &lt;guid&gt;EC255069BA3246F98D48CFA298BD57CB&lt;/guid&gt;&#10;                    &lt;answertext&gt;No, mediator should pause, inquire, and assess the party’s capacity to participate&lt;/answertext&gt;&#10;                    &lt;valuetype&gt;1&lt;/valuetype&gt;&#10;                &lt;/answer&gt;&#10;                &lt;answer&gt;&#10;                    &lt;guid&gt;2E8BD5F8BC6247BF904D4E4E1E13CAE0&lt;/guid&gt;&#10;                    &lt;answertext&gt;No, the mediator should withdraw&lt;/answertext&gt;&#10;                    &lt;valuetype&gt;-1&lt;/valuetype&gt;&#10;                &lt;/answer&gt;&#10;            &lt;/answers&gt;&#10;        &lt;/multichoice&gt;&#10;    &lt;/questions&gt;&#10;&lt;/questionlist&gt;"/>
  <p:tag name="LIVECHARTING" val="False"/>
  <p:tag name="AUTOOPENPOLL" val="False"/>
  <p:tag name="AUTOFORMATCHART" val="True"/>
  <p:tag name="HASRESULTS" val="False"/>
</p:tagLst>
</file>

<file path=ppt/tags/tag23.xml><?xml version="1.0" encoding="utf-8"?>
<p:tagLst xmlns:a="http://schemas.openxmlformats.org/drawingml/2006/main" xmlns:r="http://schemas.openxmlformats.org/officeDocument/2006/relationships" xmlns:p="http://schemas.openxmlformats.org/presentationml/2006/main">
  <p:tag name="ZEROBASED" val="False"/>
</p:tagLst>
</file>

<file path=ppt/tags/tag24.xml><?xml version="1.0" encoding="utf-8"?>
<p:tagLst xmlns:a="http://schemas.openxmlformats.org/drawingml/2006/main" xmlns:r="http://schemas.openxmlformats.org/officeDocument/2006/relationships" xmlns:p="http://schemas.openxmlformats.org/presentationml/2006/main">
  <p:tag name="TYPE" val="MultiChoiceSlide"/>
  <p:tag name="RESULTS" val="11. Can the Mediator continue?[;crlf;]3[;]3[;]3[;]False[;]0[;][;crlf;]1[;]1[;]0[;]0[;crlf;]3[;]-1[;]Yes, mediator can continue, answering the party’s questions1[;]Yes, mediator can continue, answering the party’s questions[;][;crlf;]0[;]-1[;]Yes, mediator can continue, but remind all parties of his/her role2[;]Yes, mediator can continue, but remind all parties of his/her role[;][;crlf;]0[;]1[;]No, mediator should pause, inquire, and assess the party’s capacity to participate3[;]No, mediator should pause, inquire, and assess the party’s capacity to participate[;][;crlf;]0[;]-1[;]No, the mediator should withdraw4[;]No, the mediator should withdraw[;]"/>
  <p:tag name="TPQUESTIONXML" val="﻿&lt;?xml version=&quot;1.0&quot; encoding=&quot;utf-8&quot;?&gt;&#10;&lt;questionlist&gt;&#10;    &lt;properties&gt;&#10;        &lt;guid&gt;68CAE73AE89D4E5585BBD6046550CC95&lt;/guid&gt;&#10;        &lt;description /&gt;&#10;        &lt;date&gt;4/13/2015 12:54:59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CC85C9E755FE48E3BE3835C054D10C0A&lt;/guid&gt;&#10;            &lt;repollguid&gt;B8C8AAC7656B4CB0B43F5BB95FDE2E48&lt;/repollguid&gt;&#10;            &lt;sourceid&gt;92B176A100CA4914B8E397FAA1DA9B32&lt;/sourceid&gt;&#10;            &lt;questiontext&gt;11. Can the Mediator continue?&lt;/questiontext&gt;&#10;            &lt;showresults&gt;True&lt;/showresults&gt;&#10;            &lt;responsegrid&gt;0&lt;/responsegrid&gt;&#10;            &lt;countdowntimer&gt;False&lt;/countdowntimer&gt;&#10;            &lt;countdowntime&gt;8&lt;/countdowntime&gt;&#10;            &lt;correctvalue&gt;1&lt;/correctvalue&gt;&#10;            &lt;incorrectvalue&gt;0&lt;/incorrectvalue&gt;&#10;            &lt;responselimit&gt;1&lt;/responselimit&gt;&#10;            &lt;bulletstyle&gt;3&lt;/bulletstyle&gt;&#10;            &lt;correctanswerindicator&gt;True&lt;/correctanswerindicator&gt;&#10;            &lt;answers&gt;&#10;                &lt;answer&gt;&#10;                    &lt;guid&gt;5BFBD5F8A13143149A9FA8F15E1951CB&lt;/guid&gt;&#10;                    &lt;answertext&gt;Yes, mediator can continue, answering the party’s questions&lt;/answertext&gt;&#10;                    &lt;valuetype&gt;-1&lt;/valuetype&gt;&#10;                &lt;/answer&gt;&#10;                &lt;answer&gt;&#10;                    &lt;guid&gt;E03597900A094904AC3803595E90DF28&lt;/guid&gt;&#10;                    &lt;answertext&gt;Yes, mediator can continue, but remind all parties of his/her role&lt;/answertext&gt;&#10;                    &lt;valuetype&gt;-1&lt;/valuetype&gt;&#10;                &lt;/answer&gt;&#10;                &lt;answer&gt;&#10;                    &lt;guid&gt;EC255069BA3246F98D48CFA298BD57CB&lt;/guid&gt;&#10;                    &lt;answertext&gt;No, mediator should pause, inquire, and assess the party’s capacity to participate&lt;/answertext&gt;&#10;                    &lt;valuetype&gt;1&lt;/valuetype&gt;&#10;                &lt;/answer&gt;&#10;                &lt;answer&gt;&#10;                    &lt;guid&gt;2E8BD5F8BC6247BF904D4E4E1E13CAE0&lt;/guid&gt;&#10;                    &lt;answertext&gt;No, the mediator should withdraw&lt;/answertext&gt;&#10;                    &lt;valuetype&gt;-1&lt;/valuetype&gt;&#10;                &lt;/answer&gt;&#10;            &lt;/answers&gt;&#10;        &lt;/multichoice&gt;&#10;    &lt;/questions&gt;&#10;&lt;/questionlist&gt;"/>
  <p:tag name="LIVECHARTING" val="False"/>
  <p:tag name="AUTOOPENPOLL" val="False"/>
  <p:tag name="AUTOFORMATCHART" val="True"/>
  <p:tag name="HASRESULTS" val="False"/>
</p:tagLst>
</file>

<file path=ppt/tags/tag25.xml><?xml version="1.0" encoding="utf-8"?>
<p:tagLst xmlns:a="http://schemas.openxmlformats.org/drawingml/2006/main" xmlns:r="http://schemas.openxmlformats.org/officeDocument/2006/relationships" xmlns:p="http://schemas.openxmlformats.org/presentationml/2006/main">
  <p:tag name="ZEROBASED" val="False"/>
</p:tagLst>
</file>

<file path=ppt/tags/tag26.xml><?xml version="1.0" encoding="utf-8"?>
<p:tagLst xmlns:a="http://schemas.openxmlformats.org/drawingml/2006/main" xmlns:r="http://schemas.openxmlformats.org/officeDocument/2006/relationships" xmlns:p="http://schemas.openxmlformats.org/presentationml/2006/main">
  <p:tag name="TYPE" val="MultiChoiceSlide"/>
  <p:tag name="RESULTS" val="9. You should:[;crlf;]3[;]3[;]3[;]False[;]0[;][;crlf;]3[;]3[;]0[;]0[;crlf;]0[;]-1[;]continue to serve, but self-monitor to assure you do not demonstrate partiality/antipathy.1[;]continue to serve, but self-monitor to assure you do not demonstrate partiality/antipathy.[;][;crlf;]0[;]1[;]continue to serve, UNLESS you conclude the antipathy affects your ability to remain impartial, then withdraw.2[;]continue to serve, UNLESS you conclude the antipathy affects your ability to remain impartial, then withdraw.[;][;crlf;]3[;]-1[;]tell the parties you can no longer serve and withdraw.3[;]tell the parties you can no longer serve and withdraw.[;]"/>
  <p:tag name="TPQUESTIONXML" val="﻿&lt;?xml version=&quot;1.0&quot; encoding=&quot;utf-8&quot;?&gt;&#10;&lt;questionlist&gt;&#10;    &lt;properties&gt;&#10;        &lt;guid&gt;7FD0C213BC3C49AF95F5B671379D23E9&lt;/guid&gt;&#10;        &lt;description /&gt;&#10;        &lt;date&gt;4/13/2015 12:52:53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3DF7557330E94D038BDF508C5B965C80&lt;/guid&gt;&#10;            &lt;repollguid&gt;481A271C5B3941A5B5CD62A2606AAB2A&lt;/repollguid&gt;&#10;            &lt;sourceid&gt;1F741AFB1C424D10AA447AD9658B19FC&lt;/sourceid&gt;&#10;            &lt;questiontext&gt;9. You should:&lt;/questiontext&gt;&#10;            &lt;showresults&gt;True&lt;/showresults&gt;&#10;            &lt;responsegrid&gt;0&lt;/responsegrid&gt;&#10;            &lt;countdowntimer&gt;False&lt;/countdowntimer&gt;&#10;            &lt;countdowntime&gt;8&lt;/countdowntime&gt;&#10;            &lt;correctvalue&gt;1&lt;/correctvalue&gt;&#10;            &lt;incorrectvalue&gt;0&lt;/incorrectvalue&gt;&#10;            &lt;responselimit&gt;1&lt;/responselimit&gt;&#10;            &lt;bulletstyle&gt;3&lt;/bulletstyle&gt;&#10;            &lt;correctanswerindicator&gt;True&lt;/correctanswerindicator&gt;&#10;            &lt;answers&gt;&#10;                &lt;answer&gt;&#10;                    &lt;guid&gt;3FED41CD3C81447D82EF4F56F7760532&lt;/guid&gt;&#10;                    &lt;answertext&gt;continue to serve, but self-monitor to assure you do not demonstrate partiality/antipathy.&lt;/answertext&gt;&#10;                    &lt;valuetype&gt;-1&lt;/valuetype&gt;&#10;                &lt;/answer&gt;&#10;                &lt;answer&gt;&#10;                    &lt;guid&gt;106C53BD5E944C369B373C9D299EF812&lt;/guid&gt;&#10;                    &lt;answertext&gt;continue to serve, UNLESS you conclude the antipathy affects your ability to remain impartial, then withdraw.&lt;/answertext&gt;&#10;                    &lt;valuetype&gt;1&lt;/valuetype&gt;&#10;                &lt;/answer&gt;&#10;                &lt;answer&gt;&#10;                    &lt;guid&gt;4B20486C1A5546899443E002E4529738&lt;/guid&gt;&#10;                    &lt;answertext&gt;tell the parties you can no longer serve and withdraw.&lt;/answertext&gt;&#10;                    &lt;valuetype&gt;-1&lt;/valuetype&gt;&#10;                &lt;/answer&gt;&#10;            &lt;/answers&gt;&#10;        &lt;/multichoice&gt;&#10;    &lt;/questions&gt;&#10;&lt;/questionlist&gt;"/>
  <p:tag name="LIVECHARTING" val="False"/>
  <p:tag name="AUTOOPENPOLL" val="False"/>
  <p:tag name="AUTOFORMATCHART" val="True"/>
  <p:tag name="HASRESULTS" val="False"/>
</p:tagLst>
</file>

<file path=ppt/tags/tag27.xml><?xml version="1.0" encoding="utf-8"?>
<p:tagLst xmlns:a="http://schemas.openxmlformats.org/drawingml/2006/main" xmlns:r="http://schemas.openxmlformats.org/officeDocument/2006/relationships" xmlns:p="http://schemas.openxmlformats.org/presentationml/2006/main">
  <p:tag name="ZEROBASED" val="False"/>
</p:tagLst>
</file>

<file path=ppt/tags/tag28.xml><?xml version="1.0" encoding="utf-8"?>
<p:tagLst xmlns:a="http://schemas.openxmlformats.org/drawingml/2006/main" xmlns:r="http://schemas.openxmlformats.org/officeDocument/2006/relationships" xmlns:p="http://schemas.openxmlformats.org/presentationml/2006/main">
  <p:tag name="TYPE" val="MultiChoiceSlide"/>
  <p:tag name="RESULTS" val="9. You should:[;crlf;]3[;]3[;]3[;]False[;]0[;][;crlf;]3[;]3[;]0[;]0[;crlf;]0[;]-1[;]continue to serve, but self-monitor to assure you do not demonstrate partiality/antipathy.1[;]continue to serve, but self-monitor to assure you do not demonstrate partiality/antipathy.[;][;crlf;]0[;]1[;]continue to serve, UNLESS you conclude the antipathy affects your ability to remain impartial, then withdraw.2[;]continue to serve, UNLESS you conclude the antipathy affects your ability to remain impartial, then withdraw.[;][;crlf;]3[;]-1[;]tell the parties you can no longer serve and withdraw.3[;]tell the parties you can no longer serve and withdraw.[;]"/>
  <p:tag name="TPQUESTIONXML" val="﻿&lt;?xml version=&quot;1.0&quot; encoding=&quot;utf-8&quot;?&gt;&#10;&lt;questionlist&gt;&#10;    &lt;properties&gt;&#10;        &lt;guid&gt;7FD0C213BC3C49AF95F5B671379D23E9&lt;/guid&gt;&#10;        &lt;description /&gt;&#10;        &lt;date&gt;4/13/2015 12:52:53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3DF7557330E94D038BDF508C5B965C80&lt;/guid&gt;&#10;            &lt;repollguid&gt;481A271C5B3941A5B5CD62A2606AAB2A&lt;/repollguid&gt;&#10;            &lt;sourceid&gt;1F741AFB1C424D10AA447AD9658B19FC&lt;/sourceid&gt;&#10;            &lt;questiontext&gt;9. You should:&lt;/questiontext&gt;&#10;            &lt;showresults&gt;True&lt;/showresults&gt;&#10;            &lt;responsegrid&gt;0&lt;/responsegrid&gt;&#10;            &lt;countdowntimer&gt;False&lt;/countdowntimer&gt;&#10;            &lt;countdowntime&gt;8&lt;/countdowntime&gt;&#10;            &lt;correctvalue&gt;1&lt;/correctvalue&gt;&#10;            &lt;incorrectvalue&gt;0&lt;/incorrectvalue&gt;&#10;            &lt;responselimit&gt;1&lt;/responselimit&gt;&#10;            &lt;bulletstyle&gt;3&lt;/bulletstyle&gt;&#10;            &lt;correctanswerindicator&gt;True&lt;/correctanswerindicator&gt;&#10;            &lt;answers&gt;&#10;                &lt;answer&gt;&#10;                    &lt;guid&gt;3FED41CD3C81447D82EF4F56F7760532&lt;/guid&gt;&#10;                    &lt;answertext&gt;continue to serve, but self-monitor to assure you do not demonstrate partiality/antipathy.&lt;/answertext&gt;&#10;                    &lt;valuetype&gt;-1&lt;/valuetype&gt;&#10;                &lt;/answer&gt;&#10;                &lt;answer&gt;&#10;                    &lt;guid&gt;106C53BD5E944C369B373C9D299EF812&lt;/guid&gt;&#10;                    &lt;answertext&gt;continue to serve, UNLESS you conclude the antipathy affects your ability to remain impartial, then withdraw.&lt;/answertext&gt;&#10;                    &lt;valuetype&gt;1&lt;/valuetype&gt;&#10;                &lt;/answer&gt;&#10;                &lt;answer&gt;&#10;                    &lt;guid&gt;4B20486C1A5546899443E002E4529738&lt;/guid&gt;&#10;                    &lt;answertext&gt;tell the parties you can no longer serve and withdraw.&lt;/answertext&gt;&#10;                    &lt;valuetype&gt;-1&lt;/valuetype&gt;&#10;                &lt;/answer&gt;&#10;            &lt;/answers&gt;&#10;        &lt;/multichoice&gt;&#10;    &lt;/questions&gt;&#10;&lt;/questionlist&gt;"/>
  <p:tag name="LIVECHARTING" val="False"/>
  <p:tag name="AUTOOPENPOLL" val="False"/>
  <p:tag name="AUTOFORMATCHART" val="True"/>
  <p:tag name="HASRESULTS" val="False"/>
</p:tagLst>
</file>

<file path=ppt/tags/tag29.xml><?xml version="1.0" encoding="utf-8"?>
<p:tagLst xmlns:a="http://schemas.openxmlformats.org/drawingml/2006/main" xmlns:r="http://schemas.openxmlformats.org/officeDocument/2006/relationships" xmlns:p="http://schemas.openxmlformats.org/presentationml/2006/main">
  <p:tag name="ZEROBASED" val="False"/>
</p:tagLst>
</file>

<file path=ppt/tags/tag3.xml><?xml version="1.0" encoding="utf-8"?>
<p:tagLst xmlns:a="http://schemas.openxmlformats.org/drawingml/2006/main" xmlns:r="http://schemas.openxmlformats.org/officeDocument/2006/relationships" xmlns:p="http://schemas.openxmlformats.org/presentationml/2006/main">
  <p:tag name="ZEROBASED" val="False"/>
</p:tagLst>
</file>

<file path=ppt/tags/tag30.xml><?xml version="1.0" encoding="utf-8"?>
<p:tagLst xmlns:a="http://schemas.openxmlformats.org/drawingml/2006/main" xmlns:r="http://schemas.openxmlformats.org/officeDocument/2006/relationships" xmlns:p="http://schemas.openxmlformats.org/presentationml/2006/main">
  <p:tag name="TYPE" val="MultiChoiceSlide"/>
  <p:tag name="RESULTS" val="10. This conduct is:[;crlf;]3[;]3[;]3[;]False[;]2[;][;crlf;]1.66666666666667[;]2[;]0.471404520791032[;]0.222222222222222[;crlf;]1[;]-1[;]ethical because the mediator is trying to “expedite the process” as required under Ethics Rule V.1[;]ethical because the mediator is trying to “expedite the process” as required under Ethics Rule V.[;][;crlf;]2[;]1[;]unethical because the mediator did not honor the parties’ request, violating self-determination.2[;]unethical because the mediator did not honor the parties’ request, violating self-determination.[;]"/>
  <p:tag name="TPQUESTIONXML" val="﻿&lt;?xml version=&quot;1.0&quot; encoding=&quot;utf-8&quot;?&gt;&#10;&lt;questionlist&gt;&#10;    &lt;properties&gt;&#10;        &lt;guid&gt;7995A38F12644DD3BB18A10DE27B36BB&lt;/guid&gt;&#10;        &lt;description /&gt;&#10;        &lt;date&gt;4/13/2015 12:54:06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5C471B69BF144E0AB122018BADC2B2E6&lt;/guid&gt;&#10;            &lt;repollguid&gt;E6B694018A9F4484BEBF01A5FAE879F1&lt;/repollguid&gt;&#10;            &lt;sourceid&gt;B3D1C7C2AFDF4E6F8720BBFD25B58F7D&lt;/sourceid&gt;&#10;            &lt;questiontext&gt;10. This conduct is:&lt;/questiontext&gt;&#10;            &lt;showresults&gt;True&lt;/showresults&gt;&#10;            &lt;responsegrid&gt;0&lt;/responsegrid&gt;&#10;            &lt;countdowntimer&gt;False&lt;/countdowntimer&gt;&#10;            &lt;countdowntime&gt;8&lt;/countdowntime&gt;&#10;            &lt;correctvalue&gt;1&lt;/correctvalue&gt;&#10;            &lt;incorrectvalue&gt;0&lt;/incorrectvalue&gt;&#10;            &lt;responselimit&gt;1&lt;/responselimit&gt;&#10;            &lt;bulletstyle&gt;3&lt;/bulletstyle&gt;&#10;            &lt;correctanswerindicator&gt;True&lt;/correctanswerindicator&gt;&#10;            &lt;answers&gt;&#10;                &lt;answer&gt;&#10;                    &lt;guid&gt;A58AFFA9B59B4EA890FB240633EF5EBE&lt;/guid&gt;&#10;                    &lt;answertext&gt;ethical because the mediator is trying to “expedite the process” as required under Ethics Rule V.&lt;/answertext&gt;&#10;                    &lt;valuetype&gt;-1&lt;/valuetype&gt;&#10;                &lt;/answer&gt;&#10;                &lt;answer&gt;&#10;                    &lt;guid&gt;33EA60BFB1B644E28BFC211D07FD9754&lt;/guid&gt;&#10;                    &lt;answertext&gt;unethical because the mediator did not honor the parties’ request, violating self-determination.&lt;/answertext&gt;&#10;                    &lt;valuetype&gt;1&lt;/valuetype&gt;&#10;                &lt;/answer&gt;&#10;            &lt;/answers&gt;&#10;        &lt;/multichoice&gt;&#10;    &lt;/questions&gt;&#10;&lt;/questionlist&gt;"/>
  <p:tag name="LIVECHARTING" val="False"/>
  <p:tag name="AUTOOPENPOLL" val="False"/>
  <p:tag name="AUTOFORMATCHART" val="True"/>
  <p:tag name="HASRESULTS" val="False"/>
</p:tagLst>
</file>

<file path=ppt/tags/tag31.xml><?xml version="1.0" encoding="utf-8"?>
<p:tagLst xmlns:a="http://schemas.openxmlformats.org/drawingml/2006/main" xmlns:r="http://schemas.openxmlformats.org/officeDocument/2006/relationships" xmlns:p="http://schemas.openxmlformats.org/presentationml/2006/main">
  <p:tag name="ZEROBASED" val="False"/>
</p:tagLst>
</file>

<file path=ppt/tags/tag32.xml><?xml version="1.0" encoding="utf-8"?>
<p:tagLst xmlns:a="http://schemas.openxmlformats.org/drawingml/2006/main" xmlns:r="http://schemas.openxmlformats.org/officeDocument/2006/relationships" xmlns:p="http://schemas.openxmlformats.org/presentationml/2006/main">
  <p:tag name="TYPE" val="MultiChoiceSlide"/>
  <p:tag name="RESULTS" val="10. This conduct is:[;crlf;]3[;]3[;]3[;]False[;]2[;][;crlf;]1.66666666666667[;]2[;]0.471404520791032[;]0.222222222222222[;crlf;]1[;]-1[;]ethical because the mediator is trying to “expedite the process” as required under Ethics Rule V.1[;]ethical because the mediator is trying to “expedite the process” as required under Ethics Rule V.[;][;crlf;]2[;]1[;]unethical because the mediator did not honor the parties’ request, violating self-determination.2[;]unethical because the mediator did not honor the parties’ request, violating self-determination.[;]"/>
  <p:tag name="TPQUESTIONXML" val="﻿&lt;?xml version=&quot;1.0&quot; encoding=&quot;utf-8&quot;?&gt;&#10;&lt;questionlist&gt;&#10;    &lt;properties&gt;&#10;        &lt;guid&gt;7995A38F12644DD3BB18A10DE27B36BB&lt;/guid&gt;&#10;        &lt;description /&gt;&#10;        &lt;date&gt;4/13/2015 12:54:06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5C471B69BF144E0AB122018BADC2B2E6&lt;/guid&gt;&#10;            &lt;repollguid&gt;E6B694018A9F4484BEBF01A5FAE879F1&lt;/repollguid&gt;&#10;            &lt;sourceid&gt;B3D1C7C2AFDF4E6F8720BBFD25B58F7D&lt;/sourceid&gt;&#10;            &lt;questiontext&gt;10. This conduct is:&lt;/questiontext&gt;&#10;            &lt;showresults&gt;True&lt;/showresults&gt;&#10;            &lt;responsegrid&gt;0&lt;/responsegrid&gt;&#10;            &lt;countdowntimer&gt;False&lt;/countdowntimer&gt;&#10;            &lt;countdowntime&gt;8&lt;/countdowntime&gt;&#10;            &lt;correctvalue&gt;1&lt;/correctvalue&gt;&#10;            &lt;incorrectvalue&gt;0&lt;/incorrectvalue&gt;&#10;            &lt;responselimit&gt;1&lt;/responselimit&gt;&#10;            &lt;bulletstyle&gt;3&lt;/bulletstyle&gt;&#10;            &lt;correctanswerindicator&gt;True&lt;/correctanswerindicator&gt;&#10;            &lt;answers&gt;&#10;                &lt;answer&gt;&#10;                    &lt;guid&gt;A58AFFA9B59B4EA890FB240633EF5EBE&lt;/guid&gt;&#10;                    &lt;answertext&gt;ethical because the mediator is trying to “expedite the process” as required under Ethics Rule V.&lt;/answertext&gt;&#10;                    &lt;valuetype&gt;-1&lt;/valuetype&gt;&#10;                &lt;/answer&gt;&#10;                &lt;answer&gt;&#10;                    &lt;guid&gt;33EA60BFB1B644E28BFC211D07FD9754&lt;/guid&gt;&#10;                    &lt;answertext&gt;unethical because the mediator did not honor the parties’ request, violating self-determination.&lt;/answertext&gt;&#10;                    &lt;valuetype&gt;1&lt;/valuetype&gt;&#10;                &lt;/answer&gt;&#10;            &lt;/answers&gt;&#10;        &lt;/multichoice&gt;&#10;    &lt;/questions&gt;&#10;&lt;/questionlist&gt;"/>
  <p:tag name="LIVECHARTING" val="False"/>
  <p:tag name="AUTOOPENPOLL" val="False"/>
  <p:tag name="AUTOFORMATCHART" val="True"/>
  <p:tag name="HASRESULTS" val="False"/>
</p:tagLst>
</file>

<file path=ppt/tags/tag33.xml><?xml version="1.0" encoding="utf-8"?>
<p:tagLst xmlns:a="http://schemas.openxmlformats.org/drawingml/2006/main" xmlns:r="http://schemas.openxmlformats.org/officeDocument/2006/relationships" xmlns:p="http://schemas.openxmlformats.org/presentationml/2006/main">
  <p:tag name="ZEROBASED" val="False"/>
</p:tagLst>
</file>

<file path=ppt/tags/tag34.xml><?xml version="1.0" encoding="utf-8"?>
<p:tagLst xmlns:a="http://schemas.openxmlformats.org/drawingml/2006/main" xmlns:r="http://schemas.openxmlformats.org/officeDocument/2006/relationships" xmlns:p="http://schemas.openxmlformats.org/presentationml/2006/main">
  <p:tag name="TYPE" val="MultiChoiceSlide"/>
  <p:tag name="RESULTS" val="13. What should the mediator do?[;crlf;]3[;]3[;]3[;]False[;]1[;][;crlf;]2[;]2[;]0.816496580927726[;]0.666666666666667[;crlf;]1[;]1[;]Must keep the secret unless authorized by party to reveal.1[;]Must keep the secret unless authorized by party to reveal.[;][;crlf;]1[;]-1[;]Reveal this information if it will help facilitate settlement.2[;]Reveal this information if it will help facilitate settlement.[;][;crlf;]1[;]-1[;]Wait to see if Defendant ends up getting stuck with paying more than $40,000 and only then reveal the confidential information.3[;]Wait to see if Defendant ends up getting stuck with paying more than $40,000 and only then reveal the confidential information.[;][;crlf;]0[;]-1[;] None of the above.4[;] None of the above.[;]"/>
  <p:tag name="TPQUESTIONXML" val="﻿&lt;?xml version=&quot;1.0&quot; encoding=&quot;utf-8&quot;?&gt;&#10;&lt;questionlist&gt;&#10;    &lt;properties&gt;&#10;        &lt;guid&gt;C734DD74C0D74FF1B6B2BF822871C39D&lt;/guid&gt;&#10;        &lt;description /&gt;&#10;        &lt;date&gt;4/13/2015 12:56:53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62E9F9BC31CA4B3EA3F810A77F433123&lt;/guid&gt;&#10;            &lt;repollguid&gt;73CA40BF9010438984A31522FDB83F68&lt;/repollguid&gt;&#10;            &lt;sourceid&gt;9BEE1D3DB6734B96A200513A50F2CBAB&lt;/sourceid&gt;&#10;            &lt;questiontext&gt;13. What should the mediator do?&lt;/questiontext&gt;&#10;            &lt;showresults&gt;True&lt;/showresults&gt;&#10;            &lt;responsegrid&gt;0&lt;/responsegrid&gt;&#10;            &lt;countdowntimer&gt;False&lt;/countdowntimer&gt;&#10;            &lt;countdowntime&gt;8&lt;/countdowntime&gt;&#10;            &lt;correctvalue&gt;1&lt;/correctvalue&gt;&#10;            &lt;incorrectvalue&gt;0&lt;/incorrectvalue&gt;&#10;            &lt;responselimit&gt;1&lt;/responselimit&gt;&#10;            &lt;bulletstyle&gt;3&lt;/bulletstyle&gt;&#10;            &lt;correctanswerindicator&gt;True&lt;/correctanswerindicator&gt;&#10;            &lt;answers&gt;&#10;                &lt;answer&gt;&#10;                    &lt;guid&gt;60CC2D0FCDF34D6A9BB5354E0638C233&lt;/guid&gt;&#10;                    &lt;answertext&gt;Must keep the secret unless authorized by party to reveal.&lt;/answertext&gt;&#10;                    &lt;valuetype&gt;1&lt;/valuetype&gt;&#10;                &lt;/answer&gt;&#10;                &lt;answer&gt;&#10;                    &lt;guid&gt;0F3D4F222B0A42428FDC820FE7AA3D73&lt;/guid&gt;&#10;                    &lt;answertext&gt;Reveal this information if it will help facilitate settlement.&lt;/answertext&gt;&#10;                    &lt;valuetype&gt;-1&lt;/valuetype&gt;&#10;                &lt;/answer&gt;&#10;                &lt;answer&gt;&#10;                    &lt;guid&gt;A42A6D6CF80E43A298179FAD7914BABA&lt;/guid&gt;&#10;                    &lt;answertext&gt;Wait to see if Defendant ends up getting stuck with paying more than $40,000 and only then reveal the confidential information.&lt;/answertext&gt;&#10;                    &lt;valuetype&gt;-1&lt;/valuetype&gt;&#10;                &lt;/answer&gt;&#10;                &lt;answer&gt;&#10;                    &lt;guid&gt;F9A268C190BC492CB797092ECCE5FE23&lt;/guid&gt;&#10;                    &lt;answertext&gt; None of the above.&lt;/answertext&gt;&#10;                    &lt;valuetype&gt;-1&lt;/valuetype&gt;&#10;                &lt;/answer&gt;&#10;            &lt;/answers&gt;&#10;        &lt;/multichoice&gt;&#10;    &lt;/questions&gt;&#10;&lt;/questionlist&gt;"/>
  <p:tag name="LIVECHARTING" val="False"/>
  <p:tag name="AUTOOPENPOLL" val="False"/>
  <p:tag name="AUTOFORMATCHART" val="True"/>
  <p:tag name="HASRESULTS" val="False"/>
</p:tagLst>
</file>

<file path=ppt/tags/tag35.xml><?xml version="1.0" encoding="utf-8"?>
<p:tagLst xmlns:a="http://schemas.openxmlformats.org/drawingml/2006/main" xmlns:r="http://schemas.openxmlformats.org/officeDocument/2006/relationships" xmlns:p="http://schemas.openxmlformats.org/presentationml/2006/main">
  <p:tag name="ZEROBASED" val="False"/>
</p:tagLst>
</file>

<file path=ppt/tags/tag36.xml><?xml version="1.0" encoding="utf-8"?>
<p:tagLst xmlns:a="http://schemas.openxmlformats.org/drawingml/2006/main" xmlns:r="http://schemas.openxmlformats.org/officeDocument/2006/relationships" xmlns:p="http://schemas.openxmlformats.org/presentationml/2006/main">
  <p:tag name="TYPE" val="MultiChoiceSlide"/>
  <p:tag name="RESULTS" val="13. What should the mediator do?[;crlf;]3[;]3[;]3[;]False[;]1[;][;crlf;]2[;]2[;]0.816496580927726[;]0.666666666666667[;crlf;]1[;]1[;]Must keep the secret unless authorized by party to reveal.1[;]Must keep the secret unless authorized by party to reveal.[;][;crlf;]1[;]-1[;]Reveal this information if it will help facilitate settlement.2[;]Reveal this information if it will help facilitate settlement.[;][;crlf;]1[;]-1[;]Wait to see if Defendant ends up getting stuck with paying more than $40,000 and only then reveal the confidential information.3[;]Wait to see if Defendant ends up getting stuck with paying more than $40,000 and only then reveal the confidential information.[;][;crlf;]0[;]-1[;] None of the above.4[;] None of the above.[;]"/>
  <p:tag name="TPQUESTIONXML" val="﻿&lt;?xml version=&quot;1.0&quot; encoding=&quot;utf-8&quot;?&gt;&#10;&lt;questionlist&gt;&#10;    &lt;properties&gt;&#10;        &lt;guid&gt;C734DD74C0D74FF1B6B2BF822871C39D&lt;/guid&gt;&#10;        &lt;description /&gt;&#10;        &lt;date&gt;4/13/2015 12:56:53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62E9F9BC31CA4B3EA3F810A77F433123&lt;/guid&gt;&#10;            &lt;repollguid&gt;73CA40BF9010438984A31522FDB83F68&lt;/repollguid&gt;&#10;            &lt;sourceid&gt;9BEE1D3DB6734B96A200513A50F2CBAB&lt;/sourceid&gt;&#10;            &lt;questiontext&gt;13. What should the mediator do?&lt;/questiontext&gt;&#10;            &lt;showresults&gt;True&lt;/showresults&gt;&#10;            &lt;responsegrid&gt;0&lt;/responsegrid&gt;&#10;            &lt;countdowntimer&gt;False&lt;/countdowntimer&gt;&#10;            &lt;countdowntime&gt;8&lt;/countdowntime&gt;&#10;            &lt;correctvalue&gt;1&lt;/correctvalue&gt;&#10;            &lt;incorrectvalue&gt;0&lt;/incorrectvalue&gt;&#10;            &lt;responselimit&gt;1&lt;/responselimit&gt;&#10;            &lt;bulletstyle&gt;3&lt;/bulletstyle&gt;&#10;            &lt;correctanswerindicator&gt;True&lt;/correctanswerindicator&gt;&#10;            &lt;answers&gt;&#10;                &lt;answer&gt;&#10;                    &lt;guid&gt;60CC2D0FCDF34D6A9BB5354E0638C233&lt;/guid&gt;&#10;                    &lt;answertext&gt;Must keep the secret unless authorized by party to reveal.&lt;/answertext&gt;&#10;                    &lt;valuetype&gt;1&lt;/valuetype&gt;&#10;                &lt;/answer&gt;&#10;                &lt;answer&gt;&#10;                    &lt;guid&gt;0F3D4F222B0A42428FDC820FE7AA3D73&lt;/guid&gt;&#10;                    &lt;answertext&gt;Reveal this information if it will help facilitate settlement.&lt;/answertext&gt;&#10;                    &lt;valuetype&gt;-1&lt;/valuetype&gt;&#10;                &lt;/answer&gt;&#10;                &lt;answer&gt;&#10;                    &lt;guid&gt;A42A6D6CF80E43A298179FAD7914BABA&lt;/guid&gt;&#10;                    &lt;answertext&gt;Wait to see if Defendant ends up getting stuck with paying more than $40,000 and only then reveal the confidential information.&lt;/answertext&gt;&#10;                    &lt;valuetype&gt;-1&lt;/valuetype&gt;&#10;                &lt;/answer&gt;&#10;                &lt;answer&gt;&#10;                    &lt;guid&gt;F9A268C190BC492CB797092ECCE5FE23&lt;/guid&gt;&#10;                    &lt;answertext&gt; None of the above.&lt;/answertext&gt;&#10;                    &lt;valuetype&gt;-1&lt;/valuetype&gt;&#10;                &lt;/answer&gt;&#10;            &lt;/answers&gt;&#10;        &lt;/multichoice&gt;&#10;    &lt;/questions&gt;&#10;&lt;/questionlist&gt;"/>
  <p:tag name="LIVECHARTING" val="False"/>
  <p:tag name="AUTOOPENPOLL" val="False"/>
  <p:tag name="AUTOFORMATCHART" val="True"/>
  <p:tag name="HASRESULTS" val="False"/>
</p:tagLst>
</file>

<file path=ppt/tags/tag37.xml><?xml version="1.0" encoding="utf-8"?>
<p:tagLst xmlns:a="http://schemas.openxmlformats.org/drawingml/2006/main" xmlns:r="http://schemas.openxmlformats.org/officeDocument/2006/relationships" xmlns:p="http://schemas.openxmlformats.org/presentationml/2006/main">
  <p:tag name="ZEROBASED" val="False"/>
</p:tagLst>
</file>

<file path=ppt/tags/tag38.xml><?xml version="1.0" encoding="utf-8"?>
<p:tagLst xmlns:a="http://schemas.openxmlformats.org/drawingml/2006/main" xmlns:r="http://schemas.openxmlformats.org/officeDocument/2006/relationships" xmlns:p="http://schemas.openxmlformats.org/presentationml/2006/main">
  <p:tag name="TYPE" val="MultiChoiceSlide"/>
  <p:tag name="RESULTS" val="12. How should the mediator respond? [;crlf;]3[;]3[;]3[;]False[;]1[;][;crlf;]3.33333333333333[;]4[;]0.942809041582063[;]0.888888888888889[;crlf;]0[;]-1[;]Verify or contradict the information in Defendant’s affidavit, depending on what the mediator remembers1[;]Verify or contradict the information in Defendant’s affidavit, depending on what the mediator remembers[;][;crlf;]1[;]1[;]Refuse to answer and advise the court that Rule 114 prohibits the mediator from communicating with the court about discovery2[;]Refuse to answer and advise the court that Rule 114 prohibits the mediator from communicating with the court about discovery[;][;crlf;]0[;]-1[;]Refuse to verify or contradict the information, but tell the Court that a ruling on the motion would facilitate the mediation process3[;]Refuse to verify or contradict the information, but tell the Court that a ruling on the motion would facilitate the mediation process[;][;crlf;]2[;]-1[;]Refuse to speak with the court4[;]Refuse to speak with the court[;]"/>
  <p:tag name="TPQUESTIONXML" val="﻿&lt;?xml version=&quot;1.0&quot; encoding=&quot;utf-8&quot;?&gt;&#10;&lt;questionlist&gt;&#10;    &lt;properties&gt;&#10;        &lt;guid&gt;1E7E1C874999498A9488C34C43BD7DE3&lt;/guid&gt;&#10;        &lt;description /&gt;&#10;        &lt;date&gt;4/13/2015 12:56:02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3709BF027AB74E48934890E0CDA32CEB&lt;/guid&gt;&#10;            &lt;repollguid&gt;6AA162F193F241208D45C99B86612C09&lt;/repollguid&gt;&#10;            &lt;sourceid&gt;05168F4B4BD24E83836E58366D2ADFA7&lt;/sourceid&gt;&#10;            &lt;questiontext&gt;12. How should the mediator respond? &lt;/questiontext&gt;&#10;            &lt;showresults&gt;True&lt;/showresults&gt;&#10;            &lt;responsegrid&gt;0&lt;/responsegrid&gt;&#10;            &lt;countdowntimer&gt;False&lt;/countdowntimer&gt;&#10;            &lt;countdowntime&gt;8&lt;/countdowntime&gt;&#10;            &lt;correctvalue&gt;1&lt;/correctvalue&gt;&#10;            &lt;incorrectvalue&gt;0&lt;/incorrectvalue&gt;&#10;            &lt;responselimit&gt;1&lt;/responselimit&gt;&#10;            &lt;bulletstyle&gt;3&lt;/bulletstyle&gt;&#10;            &lt;correctanswerindicator&gt;True&lt;/correctanswerindicator&gt;&#10;            &lt;answers&gt;&#10;                &lt;answer&gt;&#10;                    &lt;guid&gt;592347A4C57B40C5B76F4FFA1AAF6CF0&lt;/guid&gt;&#10;                    &lt;answertext&gt;Verify or contradict the information in Defendant’s affidavit, depending on what the mediator remembers&lt;/answertext&gt;&#10;                    &lt;valuetype&gt;-1&lt;/valuetype&gt;&#10;                &lt;/answer&gt;&#10;                &lt;answer&gt;&#10;                    &lt;guid&gt;F947B438D0624B19898AD56828709E63&lt;/guid&gt;&#10;                    &lt;answertext&gt;Refuse to answer and advise the court that Rule 114 prohibits the mediator from communicating with the court about discovery&lt;/answertext&gt;&#10;                    &lt;valuetype&gt;1&lt;/valuetype&gt;&#10;                &lt;/answer&gt;&#10;                &lt;answer&gt;&#10;                    &lt;guid&gt;A1D30956A41A487182C44477364DFDC4&lt;/guid&gt;&#10;                    &lt;answertext&gt;Refuse to verify or contradict the information, but tell the Court that a ruling on the motion would facilitate the mediation process&lt;/answertext&gt;&#10;                    &lt;valuetype&gt;-1&lt;/valuetype&gt;&#10;                &lt;/answer&gt;&#10;                &lt;answer&gt;&#10;                    &lt;guid&gt;EA03307DC01940CB8D38570C85E86EB7&lt;/guid&gt;&#10;                    &lt;answertext&gt;Refuse to speak with the court&lt;/answertext&gt;&#10;                    &lt;valuetype&gt;-1&lt;/valuetype&gt;&#10;                &lt;/answer&gt;&#10;            &lt;/answers&gt;&#10;        &lt;/multichoice&gt;&#10;    &lt;/questions&gt;&#10;&lt;/questionlist&gt;"/>
  <p:tag name="LIVECHARTING" val="False"/>
  <p:tag name="AUTOOPENPOLL" val="False"/>
  <p:tag name="AUTOFORMATCHART" val="True"/>
  <p:tag name="HASRESULTS" val="False"/>
</p:tagLst>
</file>

<file path=ppt/tags/tag39.xml><?xml version="1.0" encoding="utf-8"?>
<p:tagLst xmlns:a="http://schemas.openxmlformats.org/drawingml/2006/main" xmlns:r="http://schemas.openxmlformats.org/officeDocument/2006/relationships" xmlns:p="http://schemas.openxmlformats.org/presentationml/2006/main">
  <p:tag name="ZEROBASED" val="False"/>
</p:tagLst>
</file>

<file path=ppt/tags/tag4.xml><?xml version="1.0" encoding="utf-8"?>
<p:tagLst xmlns:a="http://schemas.openxmlformats.org/drawingml/2006/main" xmlns:r="http://schemas.openxmlformats.org/officeDocument/2006/relationships" xmlns:p="http://schemas.openxmlformats.org/presentationml/2006/main">
  <p:tag name="TYPE" val="MultiChoiceSlide"/>
  <p:tag name="RESULTS" val="1. This practice is:[;crlf;]3[;]3[;]3[;]False[;]1[;][;crlf;]2[;]2[;]0.816496580927726[;]0.666666666666667[;crlf;]1[;]-1[;]a good, ethical marketing strategy.1[;]a good, ethical marketing strategy.[;][;crlf;]1[;]1[;]“not appropriate” under Rule VI of the Code of Ethics for Rule 114.2[;]“not appropriate” under Rule VI of the Code of Ethics for Rule 114.[;][;crlf;]1[;]-1[;]an ethical violation under Rule VI unless the mediator is “certified” in another state. 3[;]an ethical violation under Rule VI unless the mediator is “certified” in another state. [;][;crlf;]0[;]-1[;]b) and c).4[;]b) and c).[;]"/>
  <p:tag name="TPQUESTIONXML" val="﻿&lt;?xml version=&quot;1.0&quot; encoding=&quot;utf-8&quot;?&gt;&#10;&lt;questionlist&gt;&#10;    &lt;properties&gt;&#10;        &lt;guid&gt;750E1983C4E44CD68888450165F1DAD3&lt;/guid&gt;&#10;        &lt;description /&gt;&#10;        &lt;date&gt;4/13/2015 12:40:29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A08279D6CF014CA79915C00AB74F967C&lt;/guid&gt;&#10;            &lt;repollguid&gt;B2FCB998BBB84E0B8AD4756889992216&lt;/repollguid&gt;&#10;            &lt;sourceid&gt;86BB62212F154C9780ADE8A2370DAC27&lt;/sourceid&gt;&#10;            &lt;questiontext&gt;1. This practice is:&lt;/questiontext&gt;&#10;            &lt;showresults&gt;True&lt;/showresults&gt;&#10;            &lt;responsegrid&gt;0&lt;/responsegrid&gt;&#10;            &lt;countdowntimer&gt;False&lt;/countdowntimer&gt;&#10;            &lt;countdowntime&gt;8&lt;/countdowntime&gt;&#10;            &lt;correctvalue&gt;1&lt;/correctvalue&gt;&#10;            &lt;incorrectvalue&gt;0&lt;/incorrectvalue&gt;&#10;            &lt;responselimit&gt;1&lt;/responselimit&gt;&#10;            &lt;bulletstyle&gt;3&lt;/bulletstyle&gt;&#10;            &lt;correctanswerindicator&gt;True&lt;/correctanswerindicator&gt;&#10;            &lt;answers&gt;&#10;                &lt;answer&gt;&#10;                    &lt;guid&gt;3993503996084B47B3E5A14C82D8006F&lt;/guid&gt;&#10;                    &lt;answertext&gt;a good, ethical marketing strategy.&lt;/answertext&gt;&#10;                    &lt;valuetype&gt;-1&lt;/valuetype&gt;&#10;                &lt;/answer&gt;&#10;                &lt;answer&gt;&#10;                    &lt;guid&gt;C4DF1281C87149F0A6258BFC0F435B05&lt;/guid&gt;&#10;                    &lt;answertext&gt;“not appropriate” under Rule VI of the Code of Ethics for Rule 114.&lt;/answertext&gt;&#10;                    &lt;valuetype&gt;1&lt;/valuetype&gt;&#10;                &lt;/answer&gt;&#10;                &lt;answer&gt;&#10;                    &lt;guid&gt;D4F5AAFC7C604B7699FE5783E0E892FD&lt;/guid&gt;&#10;                    &lt;answertext&gt;an ethical violation under Rule VI unless the mediator is “certified” in another state. &lt;/answertext&gt;&#10;                    &lt;valuetype&gt;-1&lt;/valuetype&gt;&#10;                &lt;/answer&gt;&#10;                &lt;answer&gt;&#10;                    &lt;guid&gt;1449BA41A0234F23AEDFFD47DCFEF963&lt;/guid&gt;&#10;                    &lt;answertext&gt;b) and c).&lt;/answertext&gt;&#10;                    &lt;valuetype&gt;-1&lt;/valuetype&gt;&#10;                &lt;/answer&gt;&#10;            &lt;/answers&gt;&#10;        &lt;/multichoice&gt;&#10;    &lt;/questions&gt;&#10;&lt;/questionlist&gt;"/>
  <p:tag name="LIVECHARTING" val="False"/>
  <p:tag name="AUTOOPENPOLL" val="False"/>
  <p:tag name="AUTOFORMATCHART" val="True"/>
  <p:tag name="HASRESULTS" val="False"/>
</p:tagLst>
</file>

<file path=ppt/tags/tag40.xml><?xml version="1.0" encoding="utf-8"?>
<p:tagLst xmlns:a="http://schemas.openxmlformats.org/drawingml/2006/main" xmlns:r="http://schemas.openxmlformats.org/officeDocument/2006/relationships" xmlns:p="http://schemas.openxmlformats.org/presentationml/2006/main">
  <p:tag name="TYPE" val="MultiChoiceSlide"/>
  <p:tag name="RESULTS" val="12. How should the mediator respond? [;crlf;]3[;]3[;]3[;]False[;]1[;][;crlf;]3.33333333333333[;]4[;]0.942809041582063[;]0.888888888888889[;crlf;]0[;]-1[;]Verify or contradict the information in Defendant’s affidavit, depending on what the mediator remembers1[;]Verify or contradict the information in Defendant’s affidavit, depending on what the mediator remembers[;][;crlf;]1[;]1[;]Refuse to answer and advise the court that Rule 114 prohibits the mediator from communicating with the court about discovery2[;]Refuse to answer and advise the court that Rule 114 prohibits the mediator from communicating with the court about discovery[;][;crlf;]0[;]-1[;]Refuse to verify or contradict the information, but tell the Court that a ruling on the motion would facilitate the mediation process3[;]Refuse to verify or contradict the information, but tell the Court that a ruling on the motion would facilitate the mediation process[;][;crlf;]2[;]-1[;]Refuse to speak with the court4[;]Refuse to speak with the court[;]"/>
  <p:tag name="TPQUESTIONXML" val="﻿&lt;?xml version=&quot;1.0&quot; encoding=&quot;utf-8&quot;?&gt;&#10;&lt;questionlist&gt;&#10;    &lt;properties&gt;&#10;        &lt;guid&gt;1E7E1C874999498A9488C34C43BD7DE3&lt;/guid&gt;&#10;        &lt;description /&gt;&#10;        &lt;date&gt;4/13/2015 12:56:02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3709BF027AB74E48934890E0CDA32CEB&lt;/guid&gt;&#10;            &lt;repollguid&gt;6AA162F193F241208D45C99B86612C09&lt;/repollguid&gt;&#10;            &lt;sourceid&gt;05168F4B4BD24E83836E58366D2ADFA7&lt;/sourceid&gt;&#10;            &lt;questiontext&gt;12. How should the mediator respond? &lt;/questiontext&gt;&#10;            &lt;showresults&gt;True&lt;/showresults&gt;&#10;            &lt;responsegrid&gt;0&lt;/responsegrid&gt;&#10;            &lt;countdowntimer&gt;False&lt;/countdowntimer&gt;&#10;            &lt;countdowntime&gt;8&lt;/countdowntime&gt;&#10;            &lt;correctvalue&gt;1&lt;/correctvalue&gt;&#10;            &lt;incorrectvalue&gt;0&lt;/incorrectvalue&gt;&#10;            &lt;responselimit&gt;1&lt;/responselimit&gt;&#10;            &lt;bulletstyle&gt;3&lt;/bulletstyle&gt;&#10;            &lt;correctanswerindicator&gt;True&lt;/correctanswerindicator&gt;&#10;            &lt;answers&gt;&#10;                &lt;answer&gt;&#10;                    &lt;guid&gt;592347A4C57B40C5B76F4FFA1AAF6CF0&lt;/guid&gt;&#10;                    &lt;answertext&gt;Verify or contradict the information in Defendant’s affidavit, depending on what the mediator remembers&lt;/answertext&gt;&#10;                    &lt;valuetype&gt;-1&lt;/valuetype&gt;&#10;                &lt;/answer&gt;&#10;                &lt;answer&gt;&#10;                    &lt;guid&gt;F947B438D0624B19898AD56828709E63&lt;/guid&gt;&#10;                    &lt;answertext&gt;Refuse to answer and advise the court that Rule 114 prohibits the mediator from communicating with the court about discovery&lt;/answertext&gt;&#10;                    &lt;valuetype&gt;1&lt;/valuetype&gt;&#10;                &lt;/answer&gt;&#10;                &lt;answer&gt;&#10;                    &lt;guid&gt;A1D30956A41A487182C44477364DFDC4&lt;/guid&gt;&#10;                    &lt;answertext&gt;Refuse to verify or contradict the information, but tell the Court that a ruling on the motion would facilitate the mediation process&lt;/answertext&gt;&#10;                    &lt;valuetype&gt;-1&lt;/valuetype&gt;&#10;                &lt;/answer&gt;&#10;                &lt;answer&gt;&#10;                    &lt;guid&gt;EA03307DC01940CB8D38570C85E86EB7&lt;/guid&gt;&#10;                    &lt;answertext&gt;Refuse to speak with the court&lt;/answertext&gt;&#10;                    &lt;valuetype&gt;-1&lt;/valuetype&gt;&#10;                &lt;/answer&gt;&#10;            &lt;/answers&gt;&#10;        &lt;/multichoice&gt;&#10;    &lt;/questions&gt;&#10;&lt;/questionlist&gt;"/>
  <p:tag name="LIVECHARTING" val="False"/>
  <p:tag name="AUTOOPENPOLL" val="False"/>
  <p:tag name="AUTOFORMATCHART" val="True"/>
  <p:tag name="HASRESULTS" val="False"/>
</p:tagLst>
</file>

<file path=ppt/tags/tag41.xml><?xml version="1.0" encoding="utf-8"?>
<p:tagLst xmlns:a="http://schemas.openxmlformats.org/drawingml/2006/main" xmlns:r="http://schemas.openxmlformats.org/officeDocument/2006/relationships" xmlns:p="http://schemas.openxmlformats.org/presentationml/2006/main">
  <p:tag name="ZEROBASED" val="False"/>
</p:tagLst>
</file>

<file path=ppt/tags/tag42.xml><?xml version="1.0" encoding="utf-8"?>
<p:tagLst xmlns:a="http://schemas.openxmlformats.org/drawingml/2006/main" xmlns:r="http://schemas.openxmlformats.org/officeDocument/2006/relationships" xmlns:p="http://schemas.openxmlformats.org/presentationml/2006/main">
  <p:tag name="TYPE" val="MultiChoiceSlide"/>
  <p:tag name="RESULTS" val="14. Pursuant to MN ADR statutes and rules, can mediator testify about his/her recollection?[;crlf;]3[;]3[;]3[;]False[;]3[;][;crlf;]3[;]3[;]0[;]0[;crlf;]0[;]-1[;]Yes, if both parties consent.1[;]Yes, if both parties consent.[;][;crlf;]0[;]-1[;]Yes, this is permitted testimony, regardless of consent.2[;]Yes, this is permitted testimony, regardless of consent.[;][;crlf;]3[;]1[;]No, mediator is not “competent” to testify.3[;]No, mediator is not “competent” to testify.[;][;crlf;]0[;]-1[;]No, unless there is no other way to get this information.4[;]No, unless there is no other way to get this information.[;]"/>
  <p:tag name="TPQUESTIONXML" val="﻿&lt;?xml version=&quot;1.0&quot; encoding=&quot;utf-8&quot;?&gt;&#10;&lt;questionlist&gt;&#10;    &lt;properties&gt;&#10;        &lt;guid&gt;1219EACC7EE743B7A9EE16624AD2F42B&lt;/guid&gt;&#10;        &lt;description /&gt;&#10;        &lt;date&gt;4/13/2015 12:58:10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A967E5F1601042BD9C8BF22556A2F2EF&lt;/guid&gt;&#10;            &lt;repollguid&gt;B38D27E45D614D0EB2450F38F5783D4E&lt;/repollguid&gt;&#10;            &lt;sourceid&gt;04E57B2EC4DC496DBCEEBC5AB1A063B3&lt;/sourceid&gt;&#10;            &lt;questiontext&gt;14. Pursuant to MN ADR statutes and rules, can mediator testify about his/her recollection?&lt;/questiontext&gt;&#10;            &lt;showresults&gt;True&lt;/showresults&gt;&#10;            &lt;responsegrid&gt;0&lt;/responsegrid&gt;&#10;            &lt;countdowntimer&gt;False&lt;/countdowntimer&gt;&#10;            &lt;countdowntime&gt;8&lt;/countdowntime&gt;&#10;            &lt;correctvalue&gt;1&lt;/correctvalue&gt;&#10;            &lt;incorrectvalue&gt;0&lt;/incorrectvalue&gt;&#10;            &lt;responselimit&gt;1&lt;/responselimit&gt;&#10;            &lt;bulletstyle&gt;3&lt;/bulletstyle&gt;&#10;            &lt;correctanswerindicator&gt;True&lt;/correctanswerindicator&gt;&#10;            &lt;answers&gt;&#10;                &lt;answer&gt;&#10;                    &lt;guid&gt;183C0EE52E0449B394B8C5FC703A9DB2&lt;/guid&gt;&#10;                    &lt;answertext&gt;Yes, if both parties consent.&lt;/answertext&gt;&#10;                    &lt;valuetype&gt;-1&lt;/valuetype&gt;&#10;                &lt;/answer&gt;&#10;                &lt;answer&gt;&#10;                    &lt;guid&gt;3F55AE48282140E28EBABED17183FE60&lt;/guid&gt;&#10;                    &lt;answertext&gt;Yes, this is permitted testimony, regardless of consent.&lt;/answertext&gt;&#10;                    &lt;valuetype&gt;-1&lt;/valuetype&gt;&#10;                &lt;/answer&gt;&#10;                &lt;answer&gt;&#10;                    &lt;guid&gt;1157DEB8416041E288F53CBA893E0DEB&lt;/guid&gt;&#10;                    &lt;answertext&gt;No, mediator is not “competent” to testify.&lt;/answertext&gt;&#10;                    &lt;valuetype&gt;1&lt;/valuetype&gt;&#10;                &lt;/answer&gt;&#10;                &lt;answer&gt;&#10;                    &lt;guid&gt;E6BF60EDA2DE4753B2D4C30A24FB4E62&lt;/guid&gt;&#10;                    &lt;answertext&gt;No, unless there is no other way to get this information.&lt;/answertext&gt;&#10;                    &lt;valuetype&gt;-1&lt;/valuetype&gt;&#10;                &lt;/answer&gt;&#10;            &lt;/answers&gt;&#10;        &lt;/multichoice&gt;&#10;    &lt;/questions&gt;&#10;&lt;/questionlist&gt;"/>
  <p:tag name="LIVECHARTING" val="False"/>
  <p:tag name="AUTOOPENPOLL" val="False"/>
  <p:tag name="AUTOFORMATCHART" val="True"/>
  <p:tag name="HASRESULTS" val="False"/>
</p:tagLst>
</file>

<file path=ppt/tags/tag43.xml><?xml version="1.0" encoding="utf-8"?>
<p:tagLst xmlns:a="http://schemas.openxmlformats.org/drawingml/2006/main" xmlns:r="http://schemas.openxmlformats.org/officeDocument/2006/relationships" xmlns:p="http://schemas.openxmlformats.org/presentationml/2006/main">
  <p:tag name="ZEROBASED" val="False"/>
</p:tagLst>
</file>

<file path=ppt/tags/tag44.xml><?xml version="1.0" encoding="utf-8"?>
<p:tagLst xmlns:a="http://schemas.openxmlformats.org/drawingml/2006/main" xmlns:r="http://schemas.openxmlformats.org/officeDocument/2006/relationships" xmlns:p="http://schemas.openxmlformats.org/presentationml/2006/main">
  <p:tag name="TYPE" val="MultiChoiceSlide"/>
  <p:tag name="RESULTS" val="14. Pursuant to MN ADR statutes and rules, can mediator testify about his/her recollection?[;crlf;]3[;]3[;]3[;]False[;]3[;][;crlf;]3[;]3[;]0[;]0[;crlf;]0[;]-1[;]Yes, if both parties consent.1[;]Yes, if both parties consent.[;][;crlf;]0[;]-1[;]Yes, this is permitted testimony, regardless of consent.2[;]Yes, this is permitted testimony, regardless of consent.[;][;crlf;]3[;]1[;]No, mediator is not “competent” to testify.3[;]No, mediator is not “competent” to testify.[;][;crlf;]0[;]-1[;]No, unless there is no other way to get this information.4[;]No, unless there is no other way to get this information.[;]"/>
  <p:tag name="TPQUESTIONXML" val="﻿&lt;?xml version=&quot;1.0&quot; encoding=&quot;utf-8&quot;?&gt;&#10;&lt;questionlist&gt;&#10;    &lt;properties&gt;&#10;        &lt;guid&gt;1219EACC7EE743B7A9EE16624AD2F42B&lt;/guid&gt;&#10;        &lt;description /&gt;&#10;        &lt;date&gt;4/13/2015 12:58:10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A967E5F1601042BD9C8BF22556A2F2EF&lt;/guid&gt;&#10;            &lt;repollguid&gt;B38D27E45D614D0EB2450F38F5783D4E&lt;/repollguid&gt;&#10;            &lt;sourceid&gt;04E57B2EC4DC496DBCEEBC5AB1A063B3&lt;/sourceid&gt;&#10;            &lt;questiontext&gt;14. Pursuant to MN ADR statutes and rules, can mediator testify about his/her recollection?&lt;/questiontext&gt;&#10;            &lt;showresults&gt;True&lt;/showresults&gt;&#10;            &lt;responsegrid&gt;0&lt;/responsegrid&gt;&#10;            &lt;countdowntimer&gt;False&lt;/countdowntimer&gt;&#10;            &lt;countdowntime&gt;8&lt;/countdowntime&gt;&#10;            &lt;correctvalue&gt;1&lt;/correctvalue&gt;&#10;            &lt;incorrectvalue&gt;0&lt;/incorrectvalue&gt;&#10;            &lt;responselimit&gt;1&lt;/responselimit&gt;&#10;            &lt;bulletstyle&gt;3&lt;/bulletstyle&gt;&#10;            &lt;correctanswerindicator&gt;True&lt;/correctanswerindicator&gt;&#10;            &lt;answers&gt;&#10;                &lt;answer&gt;&#10;                    &lt;guid&gt;183C0EE52E0449B394B8C5FC703A9DB2&lt;/guid&gt;&#10;                    &lt;answertext&gt;Yes, if both parties consent.&lt;/answertext&gt;&#10;                    &lt;valuetype&gt;-1&lt;/valuetype&gt;&#10;                &lt;/answer&gt;&#10;                &lt;answer&gt;&#10;                    &lt;guid&gt;3F55AE48282140E28EBABED17183FE60&lt;/guid&gt;&#10;                    &lt;answertext&gt;Yes, this is permitted testimony, regardless of consent.&lt;/answertext&gt;&#10;                    &lt;valuetype&gt;-1&lt;/valuetype&gt;&#10;                &lt;/answer&gt;&#10;                &lt;answer&gt;&#10;                    &lt;guid&gt;1157DEB8416041E288F53CBA893E0DEB&lt;/guid&gt;&#10;                    &lt;answertext&gt;No, mediator is not “competent” to testify.&lt;/answertext&gt;&#10;                    &lt;valuetype&gt;1&lt;/valuetype&gt;&#10;                &lt;/answer&gt;&#10;                &lt;answer&gt;&#10;                    &lt;guid&gt;E6BF60EDA2DE4753B2D4C30A24FB4E62&lt;/guid&gt;&#10;                    &lt;answertext&gt;No, unless there is no other way to get this information.&lt;/answertext&gt;&#10;                    &lt;valuetype&gt;-1&lt;/valuetype&gt;&#10;                &lt;/answer&gt;&#10;            &lt;/answers&gt;&#10;        &lt;/multichoice&gt;&#10;    &lt;/questions&gt;&#10;&lt;/questionlist&gt;"/>
  <p:tag name="LIVECHARTING" val="False"/>
  <p:tag name="AUTOOPENPOLL" val="False"/>
  <p:tag name="AUTOFORMATCHART" val="True"/>
  <p:tag name="HASRESULTS" val="False"/>
</p:tagLst>
</file>

<file path=ppt/tags/tag45.xml><?xml version="1.0" encoding="utf-8"?>
<p:tagLst xmlns:a="http://schemas.openxmlformats.org/drawingml/2006/main" xmlns:r="http://schemas.openxmlformats.org/officeDocument/2006/relationships" xmlns:p="http://schemas.openxmlformats.org/presentationml/2006/main">
  <p:tag name="ZEROBASED" val="False"/>
</p:tagLst>
</file>

<file path=ppt/tags/tag46.xml><?xml version="1.0" encoding="utf-8"?>
<p:tagLst xmlns:a="http://schemas.openxmlformats.org/drawingml/2006/main" xmlns:r="http://schemas.openxmlformats.org/officeDocument/2006/relationships" xmlns:p="http://schemas.openxmlformats.org/presentationml/2006/main">
  <p:tag name="TYPE" val="MultiChoiceSlide"/>
  <p:tag name="RESULTS" val="15. The mediator:[;crlf;]3[;]3[;]3[;]False[;]2[;][;crlf;]2.66666666666667[;]3[;]0.471404520791032[;]0.222222222222222[;crlf;]0[;]-1[;]may take the new case; it raises no ethical issues.1[;]may take the new case; it raises no ethical issues.[;][;crlf;]1[;]-1[;]may take the case with the oral consent of the parties and if 3 months is a “reasonable time”.2[;]may take the case with the oral consent of the parties and if 3 months is a “reasonable time”.[;][;crlf;]2[;]1[;]may take the case IF the new lawsuit does not involve a substantially factually-related matter.3[;]may take the case IF the new lawsuit does not involve a substantially factually-related matter.[;][;crlf;]0[;]-1[;]may NOT take the case.4[;]may NOT take the case.[;]"/>
  <p:tag name="TPQUESTIONXML" val="﻿&lt;?xml version=&quot;1.0&quot; encoding=&quot;utf-8&quot;?&gt;&#10;&lt;questionlist&gt;&#10;    &lt;properties&gt;&#10;        &lt;guid&gt;AA7A0CE603A0482383FD810578CB978A&lt;/guid&gt;&#10;        &lt;description /&gt;&#10;        &lt;date&gt;4/13/2015 1:00:46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F78754C63AB747E68193BFA6F3C26543&lt;/guid&gt;&#10;            &lt;repollguid&gt;1999D4A45FA54CD695B434225919F9E5&lt;/repollguid&gt;&#10;            &lt;sourceid&gt;23D6E16DA9F14CA7899A915AE61A4647&lt;/sourceid&gt;&#10;            &lt;questiontext&gt;15. The mediator:&lt;/questiontext&gt;&#10;            &lt;showresults&gt;True&lt;/showresults&gt;&#10;            &lt;responsegrid&gt;0&lt;/responsegrid&gt;&#10;            &lt;countdowntimer&gt;False&lt;/countdowntimer&gt;&#10;            &lt;countdowntime&gt;8&lt;/countdowntime&gt;&#10;            &lt;correctvalue&gt;1&lt;/correctvalue&gt;&#10;            &lt;incorrectvalue&gt;0&lt;/incorrectvalue&gt;&#10;            &lt;responselimit&gt;1&lt;/responselimit&gt;&#10;            &lt;bulletstyle&gt;3&lt;/bulletstyle&gt;&#10;            &lt;correctanswerindicator&gt;True&lt;/correctanswerindicator&gt;&#10;            &lt;answers&gt;&#10;                &lt;answer&gt;&#10;                    &lt;guid&gt;11C66AB1BCC543E88445E160CF467B6D&lt;/guid&gt;&#10;                    &lt;answertext&gt;may take the new case; it raises no ethical issues.&lt;/answertext&gt;&#10;                    &lt;valuetype&gt;-1&lt;/valuetype&gt;&#10;                &lt;/answer&gt;&#10;                &lt;answer&gt;&#10;                    &lt;guid&gt;E246BE1E5B204B328DB8017A0ED717C4&lt;/guid&gt;&#10;                    &lt;answertext&gt;may take the case with the oral consent of the parties and if 3 months is a “reasonable time”.&lt;/answertext&gt;&#10;                    &lt;valuetype&gt;-1&lt;/valuetype&gt;&#10;                &lt;/answer&gt;&#10;                &lt;answer&gt;&#10;                    &lt;guid&gt;06CB17B25812415BAE87DC5860DDC6B3&lt;/guid&gt;&#10;                    &lt;answertext&gt;may take the case IF the new lawsuit does not involve a substantially factually-related matter.&lt;/answertext&gt;&#10;                    &lt;valuetype&gt;1&lt;/valuetype&gt;&#10;                &lt;/answer&gt;&#10;                &lt;answer&gt;&#10;                    &lt;guid&gt;781A3181752E4271BE4200AE3B950D2D&lt;/guid&gt;&#10;                    &lt;answertext&gt;may NOT take the case.&lt;/answertext&gt;&#10;                    &lt;valuetype&gt;-1&lt;/valuetype&gt;&#10;                &lt;/answer&gt;&#10;            &lt;/answers&gt;&#10;        &lt;/multichoice&gt;&#10;    &lt;/questions&gt;&#10;&lt;/questionlist&gt;"/>
  <p:tag name="LIVECHARTING" val="False"/>
  <p:tag name="AUTOOPENPOLL" val="False"/>
  <p:tag name="AUTOFORMATCHART" val="True"/>
  <p:tag name="HASRESULTS" val="False"/>
</p:tagLst>
</file>

<file path=ppt/tags/tag47.xml><?xml version="1.0" encoding="utf-8"?>
<p:tagLst xmlns:a="http://schemas.openxmlformats.org/drawingml/2006/main" xmlns:r="http://schemas.openxmlformats.org/officeDocument/2006/relationships" xmlns:p="http://schemas.openxmlformats.org/presentationml/2006/main">
  <p:tag name="ZEROBASED" val="False"/>
</p:tagLst>
</file>

<file path=ppt/tags/tag48.xml><?xml version="1.0" encoding="utf-8"?>
<p:tagLst xmlns:a="http://schemas.openxmlformats.org/drawingml/2006/main" xmlns:r="http://schemas.openxmlformats.org/officeDocument/2006/relationships" xmlns:p="http://schemas.openxmlformats.org/presentationml/2006/main">
  <p:tag name="TYPE" val="MultiChoiceSlide"/>
  <p:tag name="RESULTS" val="15. The mediator:[;crlf;]3[;]3[;]3[;]False[;]2[;][;crlf;]2.66666666666667[;]3[;]0.471404520791032[;]0.222222222222222[;crlf;]0[;]-1[;]may take the new case; it raises no ethical issues.1[;]may take the new case; it raises no ethical issues.[;][;crlf;]1[;]-1[;]may take the case with the oral consent of the parties and if 3 months is a “reasonable time”.2[;]may take the case with the oral consent of the parties and if 3 months is a “reasonable time”.[;][;crlf;]2[;]1[;]may take the case IF the new lawsuit does not involve a substantially factually-related matter.3[;]may take the case IF the new lawsuit does not involve a substantially factually-related matter.[;][;crlf;]0[;]-1[;]may NOT take the case.4[;]may NOT take the case.[;]"/>
  <p:tag name="TPQUESTIONXML" val="﻿&lt;?xml version=&quot;1.0&quot; encoding=&quot;utf-8&quot;?&gt;&#10;&lt;questionlist&gt;&#10;    &lt;properties&gt;&#10;        &lt;guid&gt;AA7A0CE603A0482383FD810578CB978A&lt;/guid&gt;&#10;        &lt;description /&gt;&#10;        &lt;date&gt;4/13/2015 1:00:46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F78754C63AB747E68193BFA6F3C26543&lt;/guid&gt;&#10;            &lt;repollguid&gt;1999D4A45FA54CD695B434225919F9E5&lt;/repollguid&gt;&#10;            &lt;sourceid&gt;23D6E16DA9F14CA7899A915AE61A4647&lt;/sourceid&gt;&#10;            &lt;questiontext&gt;15. The mediator:&lt;/questiontext&gt;&#10;            &lt;showresults&gt;True&lt;/showresults&gt;&#10;            &lt;responsegrid&gt;0&lt;/responsegrid&gt;&#10;            &lt;countdowntimer&gt;False&lt;/countdowntimer&gt;&#10;            &lt;countdowntime&gt;8&lt;/countdowntime&gt;&#10;            &lt;correctvalue&gt;1&lt;/correctvalue&gt;&#10;            &lt;incorrectvalue&gt;0&lt;/incorrectvalue&gt;&#10;            &lt;responselimit&gt;1&lt;/responselimit&gt;&#10;            &lt;bulletstyle&gt;3&lt;/bulletstyle&gt;&#10;            &lt;correctanswerindicator&gt;True&lt;/correctanswerindicator&gt;&#10;            &lt;answers&gt;&#10;                &lt;answer&gt;&#10;                    &lt;guid&gt;11C66AB1BCC543E88445E160CF467B6D&lt;/guid&gt;&#10;                    &lt;answertext&gt;may take the new case; it raises no ethical issues.&lt;/answertext&gt;&#10;                    &lt;valuetype&gt;-1&lt;/valuetype&gt;&#10;                &lt;/answer&gt;&#10;                &lt;answer&gt;&#10;                    &lt;guid&gt;E246BE1E5B204B328DB8017A0ED717C4&lt;/guid&gt;&#10;                    &lt;answertext&gt;may take the case with the oral consent of the parties and if 3 months is a “reasonable time”.&lt;/answertext&gt;&#10;                    &lt;valuetype&gt;-1&lt;/valuetype&gt;&#10;                &lt;/answer&gt;&#10;                &lt;answer&gt;&#10;                    &lt;guid&gt;06CB17B25812415BAE87DC5860DDC6B3&lt;/guid&gt;&#10;                    &lt;answertext&gt;may take the case IF the new lawsuit does not involve a substantially factually-related matter.&lt;/answertext&gt;&#10;                    &lt;valuetype&gt;1&lt;/valuetype&gt;&#10;                &lt;/answer&gt;&#10;                &lt;answer&gt;&#10;                    &lt;guid&gt;781A3181752E4271BE4200AE3B950D2D&lt;/guid&gt;&#10;                    &lt;answertext&gt;may NOT take the case.&lt;/answertext&gt;&#10;                    &lt;valuetype&gt;-1&lt;/valuetype&gt;&#10;                &lt;/answer&gt;&#10;            &lt;/answers&gt;&#10;        &lt;/multichoice&gt;&#10;    &lt;/questions&gt;&#10;&lt;/questionlist&gt;"/>
  <p:tag name="LIVECHARTING" val="False"/>
  <p:tag name="AUTOOPENPOLL" val="False"/>
  <p:tag name="AUTOFORMATCHART" val="True"/>
  <p:tag name="HASRESULTS" val="False"/>
</p:tagLst>
</file>

<file path=ppt/tags/tag49.xml><?xml version="1.0" encoding="utf-8"?>
<p:tagLst xmlns:a="http://schemas.openxmlformats.org/drawingml/2006/main" xmlns:r="http://schemas.openxmlformats.org/officeDocument/2006/relationships" xmlns:p="http://schemas.openxmlformats.org/presentationml/2006/main">
  <p:tag name="ZEROBASED" val="False"/>
</p:tagLst>
</file>

<file path=ppt/tags/tag5.xml><?xml version="1.0" encoding="utf-8"?>
<p:tagLst xmlns:a="http://schemas.openxmlformats.org/drawingml/2006/main" xmlns:r="http://schemas.openxmlformats.org/officeDocument/2006/relationships" xmlns:p="http://schemas.openxmlformats.org/presentationml/2006/main">
  <p:tag name="ZEROBASED" val="False"/>
</p:tagLst>
</file>

<file path=ppt/tags/tag6.xml><?xml version="1.0" encoding="utf-8"?>
<p:tagLst xmlns:a="http://schemas.openxmlformats.org/drawingml/2006/main" xmlns:r="http://schemas.openxmlformats.org/officeDocument/2006/relationships" xmlns:p="http://schemas.openxmlformats.org/presentationml/2006/main">
  <p:tag name="TYPE" val="MultiChoiceSlide"/>
  <p:tag name="RESULTS" val="3. If the mediator is unaware of the parties’ insurers, the mediator:[;crlf;]3[;]3[;]3[;]False[;]1[;][;crlf;]2.33333333333333[;]2[;]0.471404520791032[;]0.222222222222222[;crlf;]0[;]-1[;]has no duty to inquire about what the parties have not disclosed.1[;]has no duty to inquire about what the parties have not disclosed.[;][;crlf;]2[;]-1[;]has a duty to ask the parties if they are aware of any conflicts of interest involving the mediator.2[;]has a duty to ask the parties if they are aware of any conflicts of interest involving the mediator.[;][;crlf;]1[;]1[;]under the circumstances, should make a reasonable effort to determine what insurance companies are involved.3[;]under the circumstances, should make a reasonable effort to determine what insurance companies are involved.[;]"/>
  <p:tag name="TPQUESTIONXML" val="﻿&lt;?xml version=&quot;1.0&quot; encoding=&quot;utf-8&quot;?&gt;&#10;&lt;questionlist&gt;&#10;    &lt;properties&gt;&#10;        &lt;guid&gt;D872688C051F408295F5F40E15830403&lt;/guid&gt;&#10;        &lt;description /&gt;&#10;        &lt;date&gt;4/13/2015 12:45:33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5F7E6E552C2C414583FFDA8DE50E77A6&lt;/guid&gt;&#10;            &lt;repollguid&gt;EA8CFE84ACF64CEE873F3EBBFBD2C798&lt;/repollguid&gt;&#10;            &lt;sourceid&gt;CE74F248999F4EB69AA12B5EDABE4604&lt;/sourceid&gt;&#10;            &lt;questiontext&gt;3. If the mediator is unaware of the parties’ insurers, the mediator:&lt;/questiontext&gt;&#10;            &lt;showresults&gt;True&lt;/showresults&gt;&#10;            &lt;responsegrid&gt;0&lt;/responsegrid&gt;&#10;            &lt;countdowntimer&gt;False&lt;/countdowntimer&gt;&#10;            &lt;countdowntime&gt;8&lt;/countdowntime&gt;&#10;            &lt;correctvalue&gt;1&lt;/correctvalue&gt;&#10;            &lt;incorrectvalue&gt;0&lt;/incorrectvalue&gt;&#10;            &lt;responselimit&gt;1&lt;/responselimit&gt;&#10;            &lt;bulletstyle&gt;3&lt;/bulletstyle&gt;&#10;            &lt;correctanswerindicator&gt;True&lt;/correctanswerindicator&gt;&#10;            &lt;answers&gt;&#10;                &lt;answer&gt;&#10;                    &lt;guid&gt;955FF0096FB648D289DAADBA001BBEFD&lt;/guid&gt;&#10;                    &lt;answertext&gt;has no duty to inquire about what the parties have not disclosed.&lt;/answertext&gt;&#10;                    &lt;valuetype&gt;-1&lt;/valuetype&gt;&#10;                &lt;/answer&gt;&#10;                &lt;answer&gt;&#10;                    &lt;guid&gt;62937459A71348E4BDE978C7B45AEDF2&lt;/guid&gt;&#10;                    &lt;answertext&gt;has a duty to ask the parties if they are aware of any conflicts of interest involving the mediator.&lt;/answertext&gt;&#10;                    &lt;valuetype&gt;-1&lt;/valuetype&gt;&#10;                &lt;/answer&gt;&#10;                &lt;answer&gt;&#10;                    &lt;guid&gt;7B413CAF89BA49B6B25EB44DB32158F3&lt;/guid&gt;&#10;                    &lt;answertext&gt;under the circumstances, should make a reasonable effort to determine what insurance companies are involved.&lt;/answertext&gt;&#10;                    &lt;valuetype&gt;1&lt;/valuetype&gt;&#10;                &lt;/answer&gt;&#10;            &lt;/answers&gt;&#10;        &lt;/multichoice&gt;&#10;    &lt;/questions&gt;&#10;&lt;/questionlist&gt;"/>
  <p:tag name="LIVECHARTING" val="False"/>
  <p:tag name="AUTOOPENPOLL" val="False"/>
  <p:tag name="AUTOFORMATCHART" val="True"/>
  <p:tag name="HASRESULTS" val="False"/>
</p:tagLst>
</file>

<file path=ppt/tags/tag7.xml><?xml version="1.0" encoding="utf-8"?>
<p:tagLst xmlns:a="http://schemas.openxmlformats.org/drawingml/2006/main" xmlns:r="http://schemas.openxmlformats.org/officeDocument/2006/relationships" xmlns:p="http://schemas.openxmlformats.org/presentationml/2006/main">
  <p:tag name="ZEROBASED" val="False"/>
</p:tagLst>
</file>

<file path=ppt/tags/tag8.xml><?xml version="1.0" encoding="utf-8"?>
<p:tagLst xmlns:a="http://schemas.openxmlformats.org/drawingml/2006/main" xmlns:r="http://schemas.openxmlformats.org/officeDocument/2006/relationships" xmlns:p="http://schemas.openxmlformats.org/presentationml/2006/main">
  <p:tag name="TYPE" val="MultiChoiceSlide"/>
  <p:tag name="RESULTS" val="3. If the mediator is unaware of the parties’ insurers, the mediator:[;crlf;]3[;]3[;]3[;]False[;]1[;][;crlf;]2.33333333333333[;]2[;]0.471404520791032[;]0.222222222222222[;crlf;]0[;]-1[;]has no duty to inquire about what the parties have not disclosed.1[;]has no duty to inquire about what the parties have not disclosed.[;][;crlf;]2[;]-1[;]has a duty to ask the parties if they are aware of any conflicts of interest involving the mediator.2[;]has a duty to ask the parties if they are aware of any conflicts of interest involving the mediator.[;][;crlf;]1[;]1[;]under the circumstances, should make a reasonable effort to determine what insurance companies are involved.3[;]under the circumstances, should make a reasonable effort to determine what insurance companies are involved.[;]"/>
  <p:tag name="TPQUESTIONXML" val="﻿&lt;?xml version=&quot;1.0&quot; encoding=&quot;utf-8&quot;?&gt;&#10;&lt;questionlist&gt;&#10;    &lt;properties&gt;&#10;        &lt;guid&gt;D872688C051F408295F5F40E15830403&lt;/guid&gt;&#10;        &lt;description /&gt;&#10;        &lt;date&gt;4/13/2015 12:45:33 P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5F7E6E552C2C414583FFDA8DE50E77A6&lt;/guid&gt;&#10;            &lt;repollguid&gt;EA8CFE84ACF64CEE873F3EBBFBD2C798&lt;/repollguid&gt;&#10;            &lt;sourceid&gt;CE74F248999F4EB69AA12B5EDABE4604&lt;/sourceid&gt;&#10;            &lt;questiontext&gt;3. If the mediator is unaware of the parties’ insurers, the mediator:&lt;/questiontext&gt;&#10;            &lt;showresults&gt;True&lt;/showresults&gt;&#10;            &lt;responsegrid&gt;0&lt;/responsegrid&gt;&#10;            &lt;countdowntimer&gt;False&lt;/countdowntimer&gt;&#10;            &lt;countdowntime&gt;8&lt;/countdowntime&gt;&#10;            &lt;correctvalue&gt;1&lt;/correctvalue&gt;&#10;            &lt;incorrectvalue&gt;0&lt;/incorrectvalue&gt;&#10;            &lt;responselimit&gt;1&lt;/responselimit&gt;&#10;            &lt;bulletstyle&gt;3&lt;/bulletstyle&gt;&#10;            &lt;correctanswerindicator&gt;True&lt;/correctanswerindicator&gt;&#10;            &lt;answers&gt;&#10;                &lt;answer&gt;&#10;                    &lt;guid&gt;955FF0096FB648D289DAADBA001BBEFD&lt;/guid&gt;&#10;                    &lt;answertext&gt;has no duty to inquire about what the parties have not disclosed.&lt;/answertext&gt;&#10;                    &lt;valuetype&gt;-1&lt;/valuetype&gt;&#10;                &lt;/answer&gt;&#10;                &lt;answer&gt;&#10;                    &lt;guid&gt;62937459A71348E4BDE978C7B45AEDF2&lt;/guid&gt;&#10;                    &lt;answertext&gt;has a duty to ask the parties if they are aware of any conflicts of interest involving the mediator.&lt;/answertext&gt;&#10;                    &lt;valuetype&gt;-1&lt;/valuetype&gt;&#10;                &lt;/answer&gt;&#10;                &lt;answer&gt;&#10;                    &lt;guid&gt;7B413CAF89BA49B6B25EB44DB32158F3&lt;/guid&gt;&#10;                    &lt;answertext&gt;under the circumstances, should make a reasonable effort to determine what insurance companies are involved.&lt;/answertext&gt;&#10;                    &lt;valuetype&gt;1&lt;/valuetype&gt;&#10;                &lt;/answer&gt;&#10;            &lt;/answers&gt;&#10;        &lt;/multichoice&gt;&#10;    &lt;/questions&gt;&#10;&lt;/questionlist&gt;"/>
  <p:tag name="LIVECHARTING" val="False"/>
  <p:tag name="AUTOOPENPOLL" val="False"/>
  <p:tag name="AUTOFORMATCHART" val="True"/>
  <p:tag name="HASRESULTS" val="False"/>
</p:tagLst>
</file>

<file path=ppt/tags/tag9.xml><?xml version="1.0" encoding="utf-8"?>
<p:tagLst xmlns:a="http://schemas.openxmlformats.org/drawingml/2006/main" xmlns:r="http://schemas.openxmlformats.org/officeDocument/2006/relationships" xmlns:p="http://schemas.openxmlformats.org/presentationml/2006/main">
  <p:tag name="ZEROBASED" val="False"/>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heme2">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DFBC765AFE4C84D861046FD467890D4" ma:contentTypeVersion="12" ma:contentTypeDescription="Create a new document." ma:contentTypeScope="" ma:versionID="9dd2778513bc67a3d8ccc64135fb5fa5">
  <xsd:schema xmlns:xsd="http://www.w3.org/2001/XMLSchema" xmlns:xs="http://www.w3.org/2001/XMLSchema" xmlns:p="http://schemas.microsoft.com/office/2006/metadata/properties" xmlns:ns3="075e6f82-fd55-47e2-b779-ab04db2a3e63" xmlns:ns4="aa15e78e-709e-40b2-a231-5089ff0e80b1" targetNamespace="http://schemas.microsoft.com/office/2006/metadata/properties" ma:root="true" ma:fieldsID="67e681c337205fdfc0a830d4336266b2" ns3:_="" ns4:_="">
    <xsd:import namespace="075e6f82-fd55-47e2-b779-ab04db2a3e63"/>
    <xsd:import namespace="aa15e78e-709e-40b2-a231-5089ff0e80b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EventHashCode" minOccurs="0"/>
                <xsd:element ref="ns4:MediaServiceGenerationTime" minOccurs="0"/>
                <xsd:element ref="ns4:MediaServiceDateTake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5e6f82-fd55-47e2-b779-ab04db2a3e6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a15e78e-709e-40b2-a231-5089ff0e80b1"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3309F01-9405-4A5A-AB54-766FCFB93642}">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D0F04205-B082-4D17-B6D8-C231FEFD285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5e6f82-fd55-47e2-b779-ab04db2a3e63"/>
    <ds:schemaRef ds:uri="aa15e78e-709e-40b2-a231-5089ff0e80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459ADFB-EB8C-4C1F-9F4D-D7ABCC73A77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88571</TotalTime>
  <Words>8548</Words>
  <Application>Microsoft Office PowerPoint</Application>
  <PresentationFormat>Widescreen</PresentationFormat>
  <Paragraphs>793</Paragraphs>
  <Slides>135</Slides>
  <Notes>68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135</vt:i4>
      </vt:variant>
    </vt:vector>
  </HeadingPairs>
  <TitlesOfParts>
    <vt:vector size="143" baseType="lpstr">
      <vt:lpstr>Arial</vt:lpstr>
      <vt:lpstr>Calibri</vt:lpstr>
      <vt:lpstr>Helvetica</vt:lpstr>
      <vt:lpstr>Times New Roman</vt:lpstr>
      <vt:lpstr>TimesNewRomanPS</vt:lpstr>
      <vt:lpstr>Wingdings</vt:lpstr>
      <vt:lpstr>Wingdings 2</vt:lpstr>
      <vt:lpstr>Theme2</vt:lpstr>
      <vt:lpstr>Core Ethical concepts  for Minnesota mediators</vt:lpstr>
      <vt:lpstr>Leslie Sinner McEvoy, Esq.</vt:lpstr>
      <vt:lpstr>          READ THE RULES!</vt:lpstr>
      <vt:lpstr>AGENDA</vt:lpstr>
      <vt:lpstr>Sources of Ethical &amp; Legal Duties</vt:lpstr>
      <vt:lpstr>Rule 114.01 Applicability: “Court-Annexed” ADR </vt:lpstr>
      <vt:lpstr>Rule 114: Not applicable in “non-court contexts”</vt:lpstr>
      <vt:lpstr>Rule 114 - Overview</vt:lpstr>
      <vt:lpstr>Rule 114.13 (A) Code of Ethics  for Court-Annexed ADR Neutrals</vt:lpstr>
      <vt:lpstr>MN ADR Ethics Board Stats</vt:lpstr>
      <vt:lpstr>MN ADR Ethics Board Stats</vt:lpstr>
      <vt:lpstr>Rule 114: Procedural Confidentiality</vt:lpstr>
      <vt:lpstr>Model Standards of Conduct for Mediators</vt:lpstr>
      <vt:lpstr>Minnesota Civil Mediation Act</vt:lpstr>
      <vt:lpstr>Minn. Stat. 595.02 Testimony of Witnesses</vt:lpstr>
      <vt:lpstr>Minnesota Rules of Professional Conduct</vt:lpstr>
      <vt:lpstr>Scenarios - Assumptions</vt:lpstr>
      <vt:lpstr>Advertising &amp; Solicitation</vt:lpstr>
      <vt:lpstr>1. Selecting a Rule 114 Mediator</vt:lpstr>
      <vt:lpstr>1. This practice is:</vt:lpstr>
      <vt:lpstr>1. This practice is:</vt:lpstr>
      <vt:lpstr>“Qualified Neutral”</vt:lpstr>
      <vt:lpstr>Why?  Consumer Protection</vt:lpstr>
      <vt:lpstr>2. Advertising: What about success rates?</vt:lpstr>
      <vt:lpstr>2. Advertising: What about success rates?</vt:lpstr>
      <vt:lpstr>No Promises of Specific Results</vt:lpstr>
      <vt:lpstr>Conflicts of Interest &amp; Disclosure</vt:lpstr>
      <vt:lpstr> 3. Mediators’ Affiliations</vt:lpstr>
      <vt:lpstr>3. If the mediator is unaware of the parties’ insurers, the mediator:</vt:lpstr>
      <vt:lpstr>3. If the mediator is unaware of the parties’ insurers, the mediator:</vt:lpstr>
      <vt:lpstr>WHAT to Disclose</vt:lpstr>
      <vt:lpstr>Conflicts of Interest Reasonably Creating an Appearance of Bias </vt:lpstr>
      <vt:lpstr>Conflicts “Reasonably Known”</vt:lpstr>
      <vt:lpstr>Reasonable Inquiry?</vt:lpstr>
      <vt:lpstr>In Sum – WHAT to Disclose</vt:lpstr>
      <vt:lpstr>When to Disclose</vt:lpstr>
      <vt:lpstr>When: Mediators/Other Neutrals: Before Serving</vt:lpstr>
      <vt:lpstr>4. Mid-Stream Conflict</vt:lpstr>
      <vt:lpstr>4. The mediator:</vt:lpstr>
      <vt:lpstr>4. The mediator:</vt:lpstr>
      <vt:lpstr>When: Continuing Obligation</vt:lpstr>
      <vt:lpstr>How to Disclose</vt:lpstr>
      <vt:lpstr>How: Details in Writing – Best Practice</vt:lpstr>
      <vt:lpstr>How: Format</vt:lpstr>
      <vt:lpstr>After Disclosure</vt:lpstr>
      <vt:lpstr>After Disclosure: Serve or Decline/Withdraw?</vt:lpstr>
      <vt:lpstr>After Disclosure: Integrity of the Process</vt:lpstr>
      <vt:lpstr>After Disclosure: “Exercise Caution”</vt:lpstr>
      <vt:lpstr>Consequences : Failure to Disclose or Withdraw</vt:lpstr>
      <vt:lpstr>Consequences: Failure to Disclose or Withdraw</vt:lpstr>
      <vt:lpstr>In Sum: Conflicts Disclosure Process</vt:lpstr>
      <vt:lpstr>Mediator Experience</vt:lpstr>
      <vt:lpstr>5. Mediator Experience</vt:lpstr>
      <vt:lpstr>3. The mediator should:</vt:lpstr>
      <vt:lpstr>3. The mediator should:</vt:lpstr>
      <vt:lpstr>New Competency Standard : “Qualifications and Ability to Fulfill the Role”</vt:lpstr>
      <vt:lpstr> Practice Tip: Disclose, Consider, Consent   </vt:lpstr>
      <vt:lpstr>Retaining the Mediator</vt:lpstr>
      <vt:lpstr>6. Mediator Fees</vt:lpstr>
      <vt:lpstr>6. Is this ethical?</vt:lpstr>
      <vt:lpstr>6. Is this ethical?</vt:lpstr>
      <vt:lpstr>No Contingency Fees or Referral Fees</vt:lpstr>
      <vt:lpstr>Fees Fully Explained in Advance &amp; in Writing</vt:lpstr>
      <vt:lpstr>Neutral’s Burden to Correct Errant Court Order [NEW]</vt:lpstr>
      <vt:lpstr>114.13 (A) Subd. 7(a) Fees: Neutral Duties</vt:lpstr>
      <vt:lpstr>Agreements for ADR Services/Fees Must Be in Writing</vt:lpstr>
      <vt:lpstr>Mediator Tip: Conform Your Agreements</vt:lpstr>
      <vt:lpstr>Written Statement of Qualifications in Advance</vt:lpstr>
      <vt:lpstr>MN Civil Mediation Act: Statement of Qualifications</vt:lpstr>
      <vt:lpstr>Practice Tip: Not “Court-Annexed”?</vt:lpstr>
      <vt:lpstr>Unrepresented Parties</vt:lpstr>
      <vt:lpstr>7. Mediator’s Introduction</vt:lpstr>
      <vt:lpstr>7. Does this introduction raise any ethical issues?</vt:lpstr>
      <vt:lpstr>7. Does this introduction raise any ethical issues?</vt:lpstr>
      <vt:lpstr>Unrepresented Parties &amp; Lawyer-Mediator: Inform &amp; Explain</vt:lpstr>
      <vt:lpstr>The Neutral’s Role</vt:lpstr>
      <vt:lpstr>Unrepresented Parties: Proceed with Caution</vt:lpstr>
      <vt:lpstr>Impact on Impartiality</vt:lpstr>
      <vt:lpstr>Quality of the Process</vt:lpstr>
      <vt:lpstr>8. Party Competence</vt:lpstr>
      <vt:lpstr>8. Can the Mediator continue?</vt:lpstr>
      <vt:lpstr>8. Can the Mediator continue?</vt:lpstr>
      <vt:lpstr>Party Competency Issues</vt:lpstr>
      <vt:lpstr>Rule 114.13 (A) Subd. 7(c) “Prohibited Actions”</vt:lpstr>
      <vt:lpstr>Rule 114.13 (A) Subd. 7(c)(1): Drafting</vt:lpstr>
      <vt:lpstr>Rule 114.13 (A) Subd. 7(c)(2): Therapy</vt:lpstr>
      <vt:lpstr>Rule 114.13 (A) Subd. 7(c)(2): Legal Advice</vt:lpstr>
      <vt:lpstr>Quality of the Process</vt:lpstr>
      <vt:lpstr>Impact on Impartiality</vt:lpstr>
      <vt:lpstr>Assessing &amp; Addressing Competency</vt:lpstr>
      <vt:lpstr>Assessing &amp; Addressing Competency</vt:lpstr>
      <vt:lpstr>Intervene and Assist with Caution</vt:lpstr>
      <vt:lpstr>Final Word: Serve All Parties</vt:lpstr>
      <vt:lpstr>Impartiality </vt:lpstr>
      <vt:lpstr>9. Mediator Antipathy</vt:lpstr>
      <vt:lpstr>9. You should:</vt:lpstr>
      <vt:lpstr>9. You should:</vt:lpstr>
      <vt:lpstr>The Balance of Impartiality</vt:lpstr>
      <vt:lpstr>Self-Determination</vt:lpstr>
      <vt:lpstr>10. Break please?</vt:lpstr>
      <vt:lpstr>10. This conduct is:</vt:lpstr>
      <vt:lpstr>10. This conduct is:</vt:lpstr>
      <vt:lpstr>Mediators/Evaluators: Requiring Parties to Stay is a “Prohibited Action” </vt:lpstr>
      <vt:lpstr> Communication</vt:lpstr>
      <vt:lpstr>11. Caucus Confidentiality</vt:lpstr>
      <vt:lpstr>11. What should the mediator do?</vt:lpstr>
      <vt:lpstr>11. What should the mediator do?</vt:lpstr>
      <vt:lpstr>Caucus Confidentiality</vt:lpstr>
      <vt:lpstr>Discuss Expectations for Caucus Confidentiality at the Outset</vt:lpstr>
      <vt:lpstr>Practice Tips: Caucus Confidentiality</vt:lpstr>
      <vt:lpstr>Withdraw?</vt:lpstr>
      <vt:lpstr>12. Communication with the Court</vt:lpstr>
      <vt:lpstr>12. How should the mediator respond? </vt:lpstr>
      <vt:lpstr>12. How should the mediator respond? </vt:lpstr>
      <vt:lpstr>Rule 114.10 Communications with Parties and Court</vt:lpstr>
      <vt:lpstr>13. Suit to Enforce Settlement Agreement</vt:lpstr>
      <vt:lpstr>13. Pursuant to MN ADR statutes and rules, can mediator testify about his/her recollection?</vt:lpstr>
      <vt:lpstr>13. Pursuant to MN ADR statutes and rules, can mediator testify about his/her recollection?</vt:lpstr>
      <vt:lpstr>Mediators: “Not Competent” to Testify</vt:lpstr>
      <vt:lpstr>Mediation Statements Inadmissible</vt:lpstr>
      <vt:lpstr>Conflicts of Interest:  Subsequent Representation</vt:lpstr>
      <vt:lpstr>14. New Business?</vt:lpstr>
      <vt:lpstr>14. The mediator:</vt:lpstr>
      <vt:lpstr>14. The mediator:</vt:lpstr>
      <vt:lpstr>Conflicts of Interest: Subsequent Representation</vt:lpstr>
      <vt:lpstr>Theme: Integrity of the Process</vt:lpstr>
      <vt:lpstr>“Participated Personally and Substantially”</vt:lpstr>
      <vt:lpstr>“Substantially Factually Related Matter”</vt:lpstr>
      <vt:lpstr>MSCM STD III. F. Conflicts of Interest</vt:lpstr>
      <vt:lpstr>In Sum: The “Smell Test”</vt:lpstr>
      <vt:lpstr>          READ THE RULES!</vt:lpstr>
      <vt:lpstr>PowerPoint Presentation</vt:lpstr>
      <vt:lpstr>Resources</vt:lpstr>
      <vt:lpstr>Acknowledgements</vt:lpstr>
      <vt:lpstr>Leslie Sinner McEvoy, Esq.</vt:lpstr>
    </vt:vector>
  </TitlesOfParts>
  <Company>ORBIT Systems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Ethical dilemmas for minnesota mediators</dc:title>
  <dc:creator>lsinnermcevoy</dc:creator>
  <cp:lastModifiedBy>Tobin Lay</cp:lastModifiedBy>
  <cp:revision>479</cp:revision>
  <cp:lastPrinted>2023-09-22T17:33:05Z</cp:lastPrinted>
  <dcterms:created xsi:type="dcterms:W3CDTF">2013-10-17T22:31:54Z</dcterms:created>
  <dcterms:modified xsi:type="dcterms:W3CDTF">2024-10-05T00:00:57Z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0x0101002DFBC765AFE4C84D861046FD467890D4</vt:lpwstr>
  </property>
</Properties>
</file>